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9"/>
  </p:notesMasterIdLst>
  <p:sldIdLst>
    <p:sldId id="341" r:id="rId3"/>
    <p:sldId id="343" r:id="rId4"/>
    <p:sldId id="269" r:id="rId5"/>
    <p:sldId id="342" r:id="rId6"/>
    <p:sldId id="358" r:id="rId7"/>
    <p:sldId id="363" r:id="rId8"/>
    <p:sldId id="364" r:id="rId9"/>
    <p:sldId id="374" r:id="rId10"/>
    <p:sldId id="375" r:id="rId11"/>
    <p:sldId id="380" r:id="rId12"/>
    <p:sldId id="376" r:id="rId13"/>
    <p:sldId id="377" r:id="rId14"/>
    <p:sldId id="381" r:id="rId15"/>
    <p:sldId id="378" r:id="rId16"/>
    <p:sldId id="379" r:id="rId17"/>
    <p:sldId id="382" r:id="rId18"/>
    <p:sldId id="383" r:id="rId19"/>
    <p:sldId id="384" r:id="rId20"/>
    <p:sldId id="464" r:id="rId21"/>
    <p:sldId id="385" r:id="rId22"/>
    <p:sldId id="386" r:id="rId23"/>
    <p:sldId id="387" r:id="rId24"/>
    <p:sldId id="389" r:id="rId25"/>
    <p:sldId id="388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463" r:id="rId35"/>
    <p:sldId id="398" r:id="rId36"/>
    <p:sldId id="399" r:id="rId37"/>
    <p:sldId id="400" r:id="rId38"/>
    <p:sldId id="401" r:id="rId39"/>
    <p:sldId id="402" r:id="rId40"/>
    <p:sldId id="406" r:id="rId41"/>
    <p:sldId id="407" r:id="rId42"/>
    <p:sldId id="451" r:id="rId43"/>
    <p:sldId id="452" r:id="rId44"/>
    <p:sldId id="453" r:id="rId45"/>
    <p:sldId id="454" r:id="rId46"/>
    <p:sldId id="455" r:id="rId47"/>
    <p:sldId id="456" r:id="rId48"/>
    <p:sldId id="457" r:id="rId49"/>
    <p:sldId id="458" r:id="rId50"/>
    <p:sldId id="459" r:id="rId51"/>
    <p:sldId id="460" r:id="rId52"/>
    <p:sldId id="461" r:id="rId53"/>
    <p:sldId id="462" r:id="rId54"/>
    <p:sldId id="408" r:id="rId55"/>
    <p:sldId id="409" r:id="rId56"/>
    <p:sldId id="410" r:id="rId57"/>
    <p:sldId id="422" r:id="rId58"/>
    <p:sldId id="423" r:id="rId59"/>
    <p:sldId id="411" r:id="rId60"/>
    <p:sldId id="424" r:id="rId61"/>
    <p:sldId id="425" r:id="rId62"/>
    <p:sldId id="426" r:id="rId63"/>
    <p:sldId id="412" r:id="rId64"/>
    <p:sldId id="413" r:id="rId65"/>
    <p:sldId id="414" r:id="rId66"/>
    <p:sldId id="415" r:id="rId67"/>
    <p:sldId id="416" r:id="rId68"/>
    <p:sldId id="417" r:id="rId69"/>
    <p:sldId id="418" r:id="rId70"/>
    <p:sldId id="419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420" r:id="rId80"/>
    <p:sldId id="435" r:id="rId81"/>
    <p:sldId id="436" r:id="rId82"/>
    <p:sldId id="437" r:id="rId83"/>
    <p:sldId id="438" r:id="rId84"/>
    <p:sldId id="439" r:id="rId85"/>
    <p:sldId id="440" r:id="rId86"/>
    <p:sldId id="421" r:id="rId87"/>
    <p:sldId id="441" r:id="rId88"/>
    <p:sldId id="442" r:id="rId89"/>
    <p:sldId id="443" r:id="rId90"/>
    <p:sldId id="444" r:id="rId91"/>
    <p:sldId id="445" r:id="rId92"/>
    <p:sldId id="446" r:id="rId93"/>
    <p:sldId id="447" r:id="rId94"/>
    <p:sldId id="448" r:id="rId95"/>
    <p:sldId id="449" r:id="rId96"/>
    <p:sldId id="450" r:id="rId97"/>
    <p:sldId id="267" r:id="rId98"/>
  </p:sldIdLst>
  <p:sldSz cx="9144000" cy="6858000" type="screen4x3"/>
  <p:notesSz cx="6858000" cy="9144000"/>
  <p:custDataLst>
    <p:tags r:id="rId1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2390"/>
    <p:restoredTop sz="93272"/>
  </p:normalViewPr>
  <p:slideViewPr>
    <p:cSldViewPr snapToGrid="0">
      <p:cViewPr varScale="1">
        <p:scale>
          <a:sx n="105" d="100"/>
          <a:sy n="105" d="100"/>
        </p:scale>
        <p:origin x="13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notesMaster" Target="notesMasters/notesMaster1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3" Type="http://schemas.openxmlformats.org/officeDocument/2006/relationships/tags" Target="tags/tag1.xml"/><Relationship Id="rId102" Type="http://schemas.openxmlformats.org/officeDocument/2006/relationships/tableStyles" Target="tableStyles.xml"/><Relationship Id="rId101" Type="http://schemas.openxmlformats.org/officeDocument/2006/relationships/viewProps" Target="viewProps.xml"/><Relationship Id="rId100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01E4-2F38-EB46-B131-CBC17317FB5F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DB99-8EF4-CB44-B440-B8509EB52378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5138-7A44-E944-8DA5-63E0804FC676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B215-4D7F-8240-8217-A7F445566DEB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2416-8E9E-3E45-B27F-9EBB1E8E9B09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D0A2-C571-D746-8E77-C7603BC1D354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B03B-A861-0641-9E40-7340967FA0B5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902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EF93-B760-4442-8149-9B0307CA280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99734"/>
            <a:ext cx="3703320" cy="3769361"/>
          </a:xfrm>
        </p:spPr>
        <p:txBody>
          <a:bodyPr/>
          <a:lstStyle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99734"/>
            <a:ext cx="3703320" cy="376936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B5EA-F780-734D-B6DD-CCB9D4B398B2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2A31-2DA2-5345-9176-C4725B7B21AE}" type="datetime1">
              <a:rPr lang="en-US" altLang="zh-CN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B3F-62BD-3F40-AEC2-3F69096ABC9C}" type="datetime1">
              <a:rPr lang="en-US" altLang="zh-CN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F384D1-E778-7546-85CE-05D47DCA9D33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F917-E27A-EC4E-A5EF-96E9CEC235C2}" type="datetime1">
              <a:rPr lang="en-US" altLang="zh-CN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96331"/>
            <a:ext cx="7543801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B5550D-D3BF-8648-BB17-AFF37BE149EC}" type="datetime1">
              <a:rPr lang="en-US" altLang="zh-CN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2984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3.png"/><Relationship Id="rId2" Type="http://schemas.openxmlformats.org/officeDocument/2006/relationships/image" Target="../media/image62.jpeg"/><Relationship Id="rId1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tif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7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8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8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8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tiff"/><Relationship Id="rId1" Type="http://schemas.openxmlformats.org/officeDocument/2006/relationships/image" Target="../media/image4.tiff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4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image" Target="../media/image8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1946" y="758953"/>
            <a:ext cx="8040414" cy="3387534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CN" altLang="en-US" sz="4900" dirty="0"/>
              <a:t>并行和分布式计算</a:t>
            </a:r>
            <a:br>
              <a:rPr lang="zh-CN" altLang="en-US" sz="4900" dirty="0"/>
            </a:br>
            <a:r>
              <a:rPr lang="en-US" altLang="zh-CN" sz="3100" dirty="0"/>
              <a:t>Parallel and Distributed Computing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第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8 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讲 共享存储系统并行编程</a:t>
            </a:r>
            <a:b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</a:br>
            <a:endParaRPr lang="zh-CN" altLang="en-US" sz="4000" cap="all" spc="200" dirty="0">
              <a:solidFill>
                <a:schemeClr val="tx2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zh-CN" altLang="en-US" dirty="0"/>
              <a:t>张 奇</a:t>
            </a:r>
            <a:endParaRPr lang="zh-CN" altLang="en-US" dirty="0"/>
          </a:p>
          <a:p>
            <a:pPr algn="ctr"/>
            <a:r>
              <a:rPr lang="zh-CN" altLang="en-US" dirty="0"/>
              <a:t>复旦大学 计算机科学技术学院</a:t>
            </a:r>
            <a:endParaRPr lang="zh-CN" altLang="en-US" dirty="0"/>
          </a:p>
          <a:p>
            <a:pPr algn="ctr"/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共享</a:t>
            </a:r>
            <a:r>
              <a:rPr lang="zh-CN" altLang="en-US" dirty="0"/>
              <a:t>存储并行编程的基本问题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>
            <a:normAutofit/>
          </a:bodyPr>
          <a:lstStyle/>
          <a:p>
            <a:pPr marL="201295" lvl="1" indent="0">
              <a:buNone/>
            </a:pPr>
            <a:r>
              <a:rPr lang="zh-CN" altLang="en-US" sz="2400" b="1" dirty="0"/>
              <a:t>任务划分：</a:t>
            </a:r>
            <a:r>
              <a:rPr lang="zh-CN" altLang="en-US" sz="2400" dirty="0"/>
              <a:t>把程序划分为若干个可以分配给不同处理器去并行执行的一组任务</a:t>
            </a:r>
            <a:endParaRPr lang="en-US" altLang="zh-CN" sz="2400" dirty="0"/>
          </a:p>
          <a:p>
            <a:pPr marL="201295" lvl="1" indent="0">
              <a:buNone/>
            </a:pPr>
            <a:r>
              <a:rPr lang="en-US" altLang="zh-CN" sz="2400" b="1" dirty="0"/>
              <a:t>	</a:t>
            </a:r>
            <a:r>
              <a:rPr lang="zh-CN" altLang="en-US" sz="2000" dirty="0"/>
              <a:t>域划分、数据并行、控制并行等</a:t>
            </a:r>
            <a:endParaRPr lang="en-US" altLang="zh-CN" sz="2000" dirty="0"/>
          </a:p>
          <a:p>
            <a:pPr marL="201295" lvl="1" indent="0">
              <a:buNone/>
            </a:pPr>
            <a:r>
              <a:rPr lang="zh-CN" altLang="en-US" sz="2400" b="1" dirty="0"/>
              <a:t>任务调度：</a:t>
            </a:r>
            <a:r>
              <a:rPr lang="zh-CN" altLang="en-US" sz="2400" dirty="0"/>
              <a:t>将任务集合</a:t>
            </a:r>
            <a:r>
              <a:rPr lang="zh-CN" altLang="en-US" sz="2400" dirty="0"/>
              <a:t>分配</a:t>
            </a:r>
            <a:r>
              <a:rPr lang="zh-CN" altLang="en-US" sz="2400" dirty="0"/>
              <a:t>给一组处理器</a:t>
            </a:r>
            <a:endParaRPr lang="en-US" altLang="zh-CN" sz="2400" dirty="0"/>
          </a:p>
          <a:p>
            <a:pPr marL="201295" lvl="1" indent="0">
              <a:buNone/>
            </a:pPr>
            <a:r>
              <a:rPr lang="en-US" altLang="zh-CN" sz="2400" b="1" dirty="0"/>
              <a:t>	</a:t>
            </a:r>
            <a:r>
              <a:rPr lang="zh-CN" altLang="en-US" sz="2000" dirty="0"/>
              <a:t>静态调度、动态调度</a:t>
            </a:r>
            <a:endParaRPr lang="en-US" altLang="zh-CN" sz="2000" dirty="0"/>
          </a:p>
          <a:p>
            <a:pPr marL="201295" lvl="1" indent="0">
              <a:buNone/>
            </a:pPr>
            <a:r>
              <a:rPr lang="zh-CN" altLang="en-US" sz="2400" b="1" dirty="0"/>
              <a:t>任务同步：</a:t>
            </a:r>
            <a:r>
              <a:rPr lang="zh-CN" altLang="en-US" sz="2400" dirty="0"/>
              <a:t>确定任务之间的执行次序或确保各任务对共享变量的正确读写次序</a:t>
            </a:r>
            <a:endParaRPr lang="en-US" altLang="zh-CN" sz="2400" dirty="0"/>
          </a:p>
          <a:p>
            <a:pPr marL="201295" lvl="1" indent="0">
              <a:buNone/>
            </a:pPr>
            <a:r>
              <a:rPr lang="en-US" altLang="zh-CN" sz="2400" dirty="0"/>
              <a:t>	</a:t>
            </a:r>
            <a:r>
              <a:rPr lang="zh-CN" altLang="en-US" sz="2000" dirty="0"/>
              <a:t>锁</a:t>
            </a:r>
            <a:r>
              <a:rPr lang="zh-CN" altLang="en-US" sz="2000" dirty="0"/>
              <a:t>、路障、事件、信号灯等</a:t>
            </a:r>
            <a:endParaRPr lang="en-US" altLang="zh-CN" sz="2000" b="1" dirty="0"/>
          </a:p>
          <a:p>
            <a:pPr marL="201295" lvl="1" indent="0">
              <a:buNone/>
            </a:pPr>
            <a:r>
              <a:rPr lang="zh-CN" altLang="en-US" sz="2400" b="1" dirty="0"/>
              <a:t>任务通信：</a:t>
            </a:r>
            <a:r>
              <a:rPr lang="zh-CN" altLang="en-US" sz="2400" dirty="0"/>
              <a:t>借助读写共享变量完成</a:t>
            </a:r>
            <a:endParaRPr lang="en-US" altLang="zh-CN" sz="2400" dirty="0"/>
          </a:p>
          <a:p>
            <a:pPr marL="201295" lvl="1" indent="0">
              <a:buNone/>
            </a:pPr>
            <a:endParaRPr lang="en-US" altLang="zh-CN" sz="2400" b="1" dirty="0"/>
          </a:p>
          <a:p>
            <a:pPr marL="201295" lvl="1" indent="0">
              <a:buNone/>
            </a:pPr>
            <a:endParaRPr lang="en-US" altLang="zh-CN"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7905472" cy="4572763"/>
          </a:xfrm>
        </p:spPr>
        <p:txBody>
          <a:bodyPr>
            <a:normAutofit/>
          </a:bodyPr>
          <a:lstStyle/>
          <a:p>
            <a:r>
              <a:rPr lang="zh-CN" altLang="en-US" sz="2600" dirty="0"/>
              <a:t>每个</a:t>
            </a:r>
            <a:r>
              <a:rPr lang="zh-CN" altLang="en-US" sz="2600" dirty="0"/>
              <a:t>运行中的</a:t>
            </a:r>
            <a:r>
              <a:rPr lang="zh-CN" altLang="en-US" sz="2600" dirty="0"/>
              <a:t>程序组成了一个</a:t>
            </a:r>
            <a:r>
              <a:rPr lang="zh-CN" altLang="en-US" sz="2600" b="1" dirty="0"/>
              <a:t>进程</a:t>
            </a:r>
            <a:endParaRPr lang="en-US" altLang="zh-CN" sz="2600" b="1" dirty="0"/>
          </a:p>
          <a:p>
            <a:pPr lvl="1"/>
            <a:r>
              <a:rPr lang="zh-CN" altLang="en-US" sz="2400" dirty="0"/>
              <a:t>包括代码、数据、资源和执行状态信息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2347414"/>
            <a:ext cx="7772400" cy="3358926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5086769"/>
            <a:ext cx="4639408" cy="9498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3966518" cy="4572763"/>
          </a:xfrm>
        </p:spPr>
        <p:txBody>
          <a:bodyPr>
            <a:normAutofit/>
          </a:bodyPr>
          <a:lstStyle/>
          <a:p>
            <a:r>
              <a:rPr lang="zh-CN" altLang="en-US" sz="2600" b="1" dirty="0"/>
              <a:t>子进程</a:t>
            </a:r>
            <a:endParaRPr lang="en-US" altLang="zh-CN" sz="2600" b="1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336" y="2081841"/>
            <a:ext cx="4219304" cy="31964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754" y="48885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095016" y="1853612"/>
            <a:ext cx="369729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effectLst/>
                <a:latin typeface="Helvetica" pitchFamily="2" charset="0"/>
              </a:rPr>
              <a:t>生成</a:t>
            </a:r>
            <a:r>
              <a:rPr lang="en-US" dirty="0" err="1">
                <a:effectLst/>
                <a:latin typeface="Helvetica" pitchFamily="2" charset="0"/>
              </a:rPr>
              <a:t>一个进程需要精确复制当前进程内存</a:t>
            </a:r>
            <a:r>
              <a:rPr lang="zh-CN" altLang="en-US" dirty="0">
                <a:effectLst/>
                <a:latin typeface="Helvetica" pitchFamily="2" charset="0"/>
              </a:rPr>
              <a:t>，包括所有代码和数据</a:t>
            </a:r>
            <a:endParaRPr lang="en-US" altLang="zh-CN" dirty="0">
              <a:effectLst/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父进程和子进程的区别是子进程继续执行</a:t>
            </a:r>
            <a:r>
              <a:rPr lang="en-US" altLang="zh-CN" dirty="0">
                <a:latin typeface="Helvetica" pitchFamily="2" charset="0"/>
              </a:rPr>
              <a:t>fork</a:t>
            </a:r>
            <a:r>
              <a:rPr lang="zh-CN" altLang="en-US" dirty="0">
                <a:latin typeface="Helvetica" pitchFamily="2" charset="0"/>
              </a:rPr>
              <a:t>语句后的部分</a:t>
            </a:r>
            <a:endParaRPr lang="en-US" altLang="zh-CN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3966518" cy="4572763"/>
          </a:xfrm>
        </p:spPr>
        <p:txBody>
          <a:bodyPr>
            <a:normAutofit/>
          </a:bodyPr>
          <a:lstStyle/>
          <a:p>
            <a:r>
              <a:rPr lang="zh-CN" altLang="en-US" sz="2600" b="1" dirty="0"/>
              <a:t>子进程</a:t>
            </a:r>
            <a:endParaRPr lang="en-US" altLang="zh-CN" sz="2600" b="1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754" y="488852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59960"/>
            <a:ext cx="7772400" cy="45096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722656" y="144664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Helvetica" pitchFamily="2" charset="0"/>
              </a:rPr>
              <a:t>fork</a:t>
            </a:r>
            <a:r>
              <a:rPr lang="zh-CN" altLang="en-US" dirty="0">
                <a:latin typeface="Helvetica" pitchFamily="2" charset="0"/>
              </a:rPr>
              <a:t>函数中保留和复制程序映像的开销</a:t>
            </a:r>
            <a:endParaRPr lang="en-US" altLang="zh-CN" dirty="0">
              <a:latin typeface="Helvetica" pitchFamily="2" charset="0"/>
            </a:endParaRPr>
          </a:p>
          <a:p>
            <a:r>
              <a:rPr lang="zh-CN" altLang="en-US" dirty="0">
                <a:latin typeface="Helvetica" pitchFamily="2" charset="0"/>
              </a:rPr>
              <a:t>方法比较低效</a:t>
            </a:r>
            <a:endParaRPr lang="en-US" altLang="zh-CN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543799" cy="4572763"/>
          </a:xfrm>
        </p:spPr>
        <p:txBody>
          <a:bodyPr>
            <a:normAutofit/>
          </a:bodyPr>
          <a:lstStyle/>
          <a:p>
            <a:r>
              <a:rPr lang="zh-CN" altLang="en-US" sz="2600" b="1" dirty="0"/>
              <a:t>线程：</a:t>
            </a:r>
            <a:r>
              <a:rPr lang="zh-CN" altLang="en-US" dirty="0"/>
              <a:t>一个执行路径，即指令序列，可以被操作系统作为整体单元进行管理和调度。</a:t>
            </a:r>
            <a:endParaRPr lang="en-US" altLang="zh-CN" dirty="0"/>
          </a:p>
          <a:p>
            <a:pPr lvl="1"/>
            <a:r>
              <a:rPr lang="zh-CN" altLang="en-US" dirty="0"/>
              <a:t>线程可以看做是</a:t>
            </a:r>
            <a:r>
              <a:rPr lang="zh-CN" altLang="en-US" dirty="0"/>
              <a:t>轻量级</a:t>
            </a:r>
            <a:r>
              <a:rPr lang="zh-CN" altLang="en-US" dirty="0"/>
              <a:t>进程</a:t>
            </a:r>
            <a:endParaRPr lang="en-US" altLang="zh-CN" dirty="0"/>
          </a:p>
          <a:p>
            <a:pPr lvl="1"/>
            <a:r>
              <a:rPr lang="zh-CN" altLang="en-US" dirty="0"/>
              <a:t>一个进程中可以包含多个线程</a:t>
            </a:r>
            <a:endParaRPr lang="en-US" altLang="zh-CN" dirty="0"/>
          </a:p>
          <a:p>
            <a:r>
              <a:rPr lang="zh-CN" altLang="en-US" dirty="0"/>
              <a:t>线程仅保留基本数据，即运行栈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"/>
          <a:srcRect b="18504"/>
          <a:stretch>
            <a:fillRect/>
          </a:stretch>
        </p:blipFill>
        <p:spPr>
          <a:xfrm>
            <a:off x="1362807" y="3582712"/>
            <a:ext cx="5583115" cy="2833521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11921" y="3700046"/>
            <a:ext cx="4352458" cy="264799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5804110" cy="4572763"/>
          </a:xfrm>
        </p:spPr>
        <p:txBody>
          <a:bodyPr>
            <a:normAutofit/>
          </a:bodyPr>
          <a:lstStyle/>
          <a:p>
            <a:r>
              <a:rPr lang="en-US" altLang="zh-CN" sz="2600" b="1" dirty="0"/>
              <a:t>C++</a:t>
            </a:r>
            <a:r>
              <a:rPr lang="zh-CN" altLang="en-US" sz="2600" b="1" dirty="0"/>
              <a:t>线程库</a:t>
            </a:r>
            <a:endParaRPr lang="en-US" altLang="zh-CN" sz="2600" b="1" dirty="0"/>
          </a:p>
          <a:p>
            <a:pPr lvl="1"/>
            <a:r>
              <a:rPr lang="en-US" altLang="zh-CN" dirty="0" err="1"/>
              <a:t>pThreads</a:t>
            </a:r>
            <a:r>
              <a:rPr lang="zh-CN" altLang="en-US" dirty="0"/>
              <a:t>：基于</a:t>
            </a:r>
            <a:r>
              <a:rPr lang="en-US" altLang="zh-CN" dirty="0"/>
              <a:t>C</a:t>
            </a:r>
            <a:r>
              <a:rPr lang="zh-CN" altLang="en-US" dirty="0"/>
              <a:t>语言线程库</a:t>
            </a:r>
            <a:endParaRPr lang="en-US" altLang="zh-CN" dirty="0"/>
          </a:p>
          <a:p>
            <a:pPr lvl="1"/>
            <a:r>
              <a:rPr lang="en-US" altLang="zh-CN" dirty="0" err="1"/>
              <a:t>winThreads</a:t>
            </a:r>
            <a:r>
              <a:rPr lang="zh-CN" altLang="en-US" dirty="0"/>
              <a:t>：</a:t>
            </a:r>
            <a:r>
              <a:rPr lang="en-US" altLang="zh-CN" dirty="0"/>
              <a:t>Windows</a:t>
            </a:r>
            <a:r>
              <a:rPr lang="zh-CN" altLang="en-US" dirty="0"/>
              <a:t>平台</a:t>
            </a:r>
            <a:r>
              <a:rPr lang="en-US" altLang="zh-CN" dirty="0"/>
              <a:t>C++</a:t>
            </a:r>
            <a:r>
              <a:rPr lang="zh-CN" altLang="en-US" dirty="0"/>
              <a:t>线程库</a:t>
            </a:r>
            <a:endParaRPr lang="en-US" altLang="zh-CN" dirty="0"/>
          </a:p>
          <a:p>
            <a:pPr lvl="1"/>
            <a:r>
              <a:rPr lang="en-US" altLang="zh-CN" dirty="0"/>
              <a:t>Qt</a:t>
            </a:r>
            <a:r>
              <a:rPr lang="zh-CN" altLang="en-US" dirty="0"/>
              <a:t> </a:t>
            </a:r>
            <a:r>
              <a:rPr lang="en-US" altLang="zh-CN" dirty="0"/>
              <a:t>Threads</a:t>
            </a:r>
            <a:r>
              <a:rPr lang="zh-CN" altLang="en-US" dirty="0"/>
              <a:t>：跨平台</a:t>
            </a:r>
            <a:r>
              <a:rPr lang="en-US" altLang="zh-CN" dirty="0"/>
              <a:t>C++</a:t>
            </a:r>
            <a:r>
              <a:rPr lang="zh-CN" altLang="en-US" dirty="0"/>
              <a:t>线程库</a:t>
            </a:r>
            <a:endParaRPr lang="en-US" altLang="zh-CN" dirty="0"/>
          </a:p>
          <a:p>
            <a:pPr lvl="1"/>
            <a:r>
              <a:rPr lang="en-US" altLang="zh-CN" dirty="0"/>
              <a:t>C++11</a:t>
            </a:r>
            <a:r>
              <a:rPr lang="zh-CN" altLang="en-US" dirty="0"/>
              <a:t> 标准线程库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8544"/>
          <a:stretch>
            <a:fillRect/>
          </a:stretch>
        </p:blipFill>
        <p:spPr>
          <a:xfrm>
            <a:off x="3711921" y="3165232"/>
            <a:ext cx="3089331" cy="6524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Qt</a:t>
            </a:r>
            <a:r>
              <a:rPr lang="zh-CN" altLang="en-US" sz="2800" b="1" dirty="0"/>
              <a:t> 线程管理</a:t>
            </a:r>
            <a:endParaRPr lang="en-US" altLang="zh-CN" sz="2800" b="1" dirty="0"/>
          </a:p>
          <a:p>
            <a:pPr lvl="1"/>
            <a:r>
              <a:rPr lang="en-US" altLang="zh-CN" sz="2600" dirty="0" err="1"/>
              <a:t>QThread</a:t>
            </a:r>
            <a:r>
              <a:rPr lang="zh-CN" altLang="en-US" sz="2600" dirty="0"/>
              <a:t>类的子类实例产生</a:t>
            </a:r>
            <a:endParaRPr lang="en-US" altLang="zh-CN" sz="2600" dirty="0"/>
          </a:p>
          <a:p>
            <a:pPr lvl="1"/>
            <a:r>
              <a:rPr lang="en-US" altLang="zh-CN" sz="2600" dirty="0"/>
              <a:t>run</a:t>
            </a:r>
            <a:r>
              <a:rPr lang="zh-CN" altLang="en-US" sz="2600" dirty="0"/>
              <a:t>方法提供线程入口</a:t>
            </a:r>
            <a:endParaRPr lang="en-US" altLang="zh-CN" sz="2600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2960" y="3105834"/>
            <a:ext cx="4572000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# include &lt;</a:t>
            </a:r>
            <a:r>
              <a:rPr lang="en-US" sz="1600" dirty="0" err="1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QThread</a:t>
            </a:r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&gt;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class </a:t>
            </a:r>
            <a:r>
              <a:rPr lang="en-US" sz="1600" dirty="0" err="1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MyThread</a:t>
            </a:r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: public </a:t>
            </a:r>
            <a:r>
              <a:rPr lang="en-US" sz="1600" dirty="0" err="1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QThread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{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lvl="1"/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public: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pPr lvl="1"/>
            <a:r>
              <a:rPr lang="zh-CN" alt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   </a:t>
            </a:r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void run ( ) {}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r>
              <a:rPr lang="en-US" sz="1600" dirty="0">
                <a:effectLst/>
                <a:latin typeface="微软雅黑" panose="020B0503020204020204" charset="-122"/>
                <a:ea typeface="微软雅黑" panose="020B0503020204020204" charset="-122"/>
                <a:cs typeface="Arial" panose="020B0604020202020204" pitchFamily="34" charset="0"/>
              </a:rPr>
              <a:t>} ;</a:t>
            </a:r>
            <a:endParaRPr lang="en-US" sz="1600" dirty="0">
              <a:effectLst/>
              <a:latin typeface="微软雅黑" panose="020B0503020204020204" charset="-122"/>
              <a:ea typeface="微软雅黑" panose="020B0503020204020204" charset="-122"/>
              <a:cs typeface="Arial" panose="020B0604020202020204" pitchFamily="34" charset="0"/>
            </a:endParaRPr>
          </a:p>
          <a:p>
            <a:endParaRPr lang="en-US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16623" y="4952493"/>
            <a:ext cx="76381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effectLst/>
                <a:latin typeface="Times" pitchFamily="2" charset="0"/>
              </a:rPr>
              <a:t>MyThread</a:t>
            </a:r>
            <a:r>
              <a:rPr lang="en-US" dirty="0">
                <a:effectLst/>
                <a:latin typeface="Times" pitchFamily="2" charset="0"/>
              </a:rPr>
              <a:t> </a:t>
            </a:r>
            <a:r>
              <a:rPr lang="en-US" dirty="0" err="1">
                <a:effectLst/>
                <a:latin typeface="Times" pitchFamily="2" charset="0"/>
              </a:rPr>
              <a:t>thr</a:t>
            </a:r>
            <a:r>
              <a:rPr lang="en-US" dirty="0">
                <a:effectLst/>
                <a:latin typeface="Times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;</a:t>
            </a:r>
            <a:endParaRPr lang="en-US" dirty="0">
              <a:effectLst/>
              <a:latin typeface="Times" pitchFamily="2" charset="0"/>
            </a:endParaRPr>
          </a:p>
          <a:p>
            <a:r>
              <a:rPr lang="en-US" dirty="0" err="1">
                <a:effectLst/>
                <a:latin typeface="Times" pitchFamily="2" charset="0"/>
              </a:rPr>
              <a:t>thr</a:t>
            </a:r>
            <a:r>
              <a:rPr lang="en-US" dirty="0" err="1">
                <a:effectLst/>
                <a:latin typeface="Helvetica" pitchFamily="2" charset="0"/>
              </a:rPr>
              <a:t>.</a:t>
            </a:r>
            <a:r>
              <a:rPr lang="en-US" dirty="0" err="1">
                <a:effectLst/>
                <a:highlight>
                  <a:srgbClr val="FFFF00"/>
                </a:highlight>
                <a:latin typeface="Times" pitchFamily="2" charset="0"/>
              </a:rPr>
              <a:t>start</a:t>
            </a:r>
            <a:r>
              <a:rPr lang="en-US" dirty="0">
                <a:effectLst/>
                <a:latin typeface="Times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( ) ;</a:t>
            </a:r>
            <a:r>
              <a:rPr lang="zh-CN" altLang="en-US" dirty="0">
                <a:effectLst/>
                <a:latin typeface="Helvetica" pitchFamily="2" charset="0"/>
              </a:rPr>
              <a:t>   </a:t>
            </a:r>
            <a:r>
              <a:rPr lang="en-US" altLang="zh-CN" dirty="0">
                <a:effectLst/>
                <a:latin typeface="Helvetica" pitchFamily="2" charset="0"/>
              </a:rPr>
              <a:t>//start</a:t>
            </a:r>
            <a:r>
              <a:rPr lang="zh-CN" altLang="en-US" dirty="0">
                <a:latin typeface="Times" pitchFamily="2" charset="0"/>
              </a:rPr>
              <a:t>方法首先创建</a:t>
            </a:r>
            <a:r>
              <a:rPr lang="en-US" altLang="zh-CN" dirty="0">
                <a:latin typeface="Times" pitchFamily="2" charset="0"/>
              </a:rPr>
              <a:t>OS</a:t>
            </a:r>
            <a:r>
              <a:rPr lang="zh-CN" altLang="en-US" dirty="0">
                <a:latin typeface="Times" pitchFamily="2" charset="0"/>
              </a:rPr>
              <a:t>线程，再由该线程调用</a:t>
            </a:r>
            <a:r>
              <a:rPr lang="en-US" altLang="zh-CN" dirty="0">
                <a:latin typeface="Times" pitchFamily="2" charset="0"/>
              </a:rPr>
              <a:t>run</a:t>
            </a:r>
            <a:r>
              <a:rPr lang="zh-CN" altLang="en-US" dirty="0">
                <a:latin typeface="Times" pitchFamily="2" charset="0"/>
              </a:rPr>
              <a:t>方法</a:t>
            </a:r>
            <a:endParaRPr lang="en-US" altLang="zh-CN" dirty="0">
              <a:latin typeface="Times" pitchFamily="2" charset="0"/>
            </a:endParaRPr>
          </a:p>
          <a:p>
            <a:endParaRPr lang="en-US" altLang="zh-CN" dirty="0">
              <a:effectLst/>
              <a:latin typeface="Times" pitchFamily="2" charset="0"/>
            </a:endParaRPr>
          </a:p>
          <a:p>
            <a:r>
              <a:rPr lang="en-US" dirty="0" err="1">
                <a:effectLst/>
                <a:latin typeface="Times" pitchFamily="2" charset="0"/>
              </a:rPr>
              <a:t>thr</a:t>
            </a:r>
            <a:r>
              <a:rPr lang="en-US" dirty="0" err="1">
                <a:effectLst/>
                <a:latin typeface="Helvetica" pitchFamily="2" charset="0"/>
              </a:rPr>
              <a:t>.</a:t>
            </a:r>
            <a:r>
              <a:rPr lang="en-US" dirty="0" err="1">
                <a:highlight>
                  <a:srgbClr val="FFFF00"/>
                </a:highlight>
                <a:latin typeface="Times" pitchFamily="2" charset="0"/>
              </a:rPr>
              <a:t>wait</a:t>
            </a:r>
            <a:r>
              <a:rPr lang="en-US" dirty="0">
                <a:effectLst/>
                <a:latin typeface="Times" pitchFamily="2" charset="0"/>
              </a:rPr>
              <a:t> </a:t>
            </a:r>
            <a:r>
              <a:rPr lang="en-US" dirty="0">
                <a:effectLst/>
                <a:latin typeface="Helvetica" pitchFamily="2" charset="0"/>
              </a:rPr>
              <a:t>( ) ;</a:t>
            </a:r>
            <a:r>
              <a:rPr lang="zh-CN" altLang="en-US" dirty="0">
                <a:effectLst/>
                <a:latin typeface="Helvetica" pitchFamily="2" charset="0"/>
              </a:rPr>
              <a:t>  </a:t>
            </a:r>
            <a:r>
              <a:rPr lang="en-US" altLang="zh-CN" dirty="0">
                <a:effectLst/>
                <a:latin typeface="Helvetica" pitchFamily="2" charset="0"/>
              </a:rPr>
              <a:t>//</a:t>
            </a:r>
            <a:r>
              <a:rPr lang="zh-CN" altLang="en-US" dirty="0">
                <a:effectLst/>
                <a:latin typeface="Helvetica" pitchFamily="2" charset="0"/>
              </a:rPr>
              <a:t>通过调用</a:t>
            </a:r>
            <a:r>
              <a:rPr lang="en-US" altLang="zh-CN" dirty="0">
                <a:effectLst/>
                <a:latin typeface="Helvetica" pitchFamily="2" charset="0"/>
              </a:rPr>
              <a:t>wait</a:t>
            </a:r>
            <a:r>
              <a:rPr lang="zh-CN" altLang="en-US" dirty="0">
                <a:effectLst/>
                <a:latin typeface="Helvetica" pitchFamily="2" charset="0"/>
              </a:rPr>
              <a:t>函数，使得主线程在结束前等待子线程方法</a:t>
            </a:r>
            <a:endParaRPr lang="en-US" altLang="zh-CN" dirty="0">
              <a:effectLst/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7154" y="1338669"/>
            <a:ext cx="6110654" cy="33993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8026" y="4746856"/>
            <a:ext cx="4307565" cy="180917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4207" y="1389783"/>
            <a:ext cx="4077359" cy="525256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50" y="2628900"/>
            <a:ext cx="7175500" cy="16002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860" y="4229100"/>
            <a:ext cx="3429000" cy="17399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8.1 </a:t>
            </a:r>
            <a:r>
              <a:rPr lang="zh-CN" altLang="en-US" sz="2400" dirty="0"/>
              <a:t>共享存储系统回顾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8.2 </a:t>
            </a:r>
            <a:r>
              <a:rPr lang="zh-CN" altLang="en-US" sz="2400" dirty="0"/>
              <a:t>线程编程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8.3 OpenMP</a:t>
            </a:r>
            <a:r>
              <a:rPr lang="zh-CN" altLang="en-US" sz="2400" dirty="0"/>
              <a:t>编程</a:t>
            </a:r>
            <a:endParaRPr lang="en-US" altLang="zh-CN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Qt</a:t>
            </a:r>
            <a:r>
              <a:rPr lang="zh-CN" altLang="en-US" sz="2800" b="1" dirty="0"/>
              <a:t> 隐式线程创建</a:t>
            </a:r>
            <a:endParaRPr lang="en-US" altLang="zh-CN" sz="2800" b="1" dirty="0"/>
          </a:p>
          <a:p>
            <a:pPr lvl="1"/>
            <a:r>
              <a:rPr lang="zh-CN" altLang="en-US" sz="2000" dirty="0"/>
              <a:t>执行</a:t>
            </a:r>
            <a:r>
              <a:rPr lang="zh-CN" altLang="en-US" sz="2000" dirty="0"/>
              <a:t>一个任务但是并不需要显式地创建、运行一个</a:t>
            </a:r>
            <a:r>
              <a:rPr lang="en-US" altLang="zh-CN" sz="2000" dirty="0" err="1"/>
              <a:t>QThread</a:t>
            </a:r>
            <a:r>
              <a:rPr lang="zh-CN" altLang="en-US" sz="2000" dirty="0"/>
              <a:t>对象</a:t>
            </a:r>
            <a:endParaRPr lang="zh-CN" altLang="en-US" sz="1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35144" y="4212638"/>
            <a:ext cx="7638186" cy="1916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err="1">
                <a:effectLst/>
                <a:latin typeface="Times" pitchFamily="2" charset="0"/>
              </a:rPr>
              <a:t>QtConcurrent</a:t>
            </a:r>
            <a:r>
              <a:rPr lang="en-US" sz="2000" dirty="0">
                <a:effectLst/>
                <a:latin typeface="Times" pitchFamily="2" charset="0"/>
              </a:rPr>
              <a:t>::run</a:t>
            </a:r>
            <a:r>
              <a:rPr lang="zh-CN" altLang="en-US" sz="2000" dirty="0">
                <a:effectLst/>
                <a:latin typeface="Times" pitchFamily="2" charset="0"/>
              </a:rPr>
              <a:t>  返回 </a:t>
            </a:r>
            <a:r>
              <a:rPr lang="en-US" sz="2000" dirty="0" err="1">
                <a:effectLst/>
                <a:latin typeface="Times" pitchFamily="2" charset="0"/>
              </a:rPr>
              <a:t>QFuture对象</a:t>
            </a:r>
            <a:endParaRPr lang="en-US" sz="2000" dirty="0">
              <a:effectLst/>
              <a:latin typeface="Times" pitchFamily="2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 err="1">
                <a:effectLst/>
                <a:latin typeface="Times" pitchFamily="2" charset="0"/>
              </a:rPr>
              <a:t>isStarted</a:t>
            </a:r>
            <a:r>
              <a:rPr lang="en-US" sz="2000" dirty="0"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effectLst/>
                <a:latin typeface="Times" pitchFamily="2" charset="0"/>
              </a:rPr>
              <a:t>：如果线程已经开始执行则返回为真</a:t>
            </a:r>
            <a:endParaRPr lang="en-US" altLang="zh-CN" sz="2000" dirty="0">
              <a:effectLst/>
              <a:latin typeface="Times" pitchFamily="2" charset="0"/>
            </a:endParaRPr>
          </a:p>
          <a:p>
            <a:pPr marL="742950" lvl="1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Times" pitchFamily="2" charset="0"/>
              </a:rPr>
              <a:t>如果在</a:t>
            </a:r>
            <a:r>
              <a:rPr lang="en-US" altLang="zh-CN" dirty="0" err="1">
                <a:latin typeface="Times" pitchFamily="2" charset="0"/>
              </a:rPr>
              <a:t>QThreadPool</a:t>
            </a:r>
            <a:r>
              <a:rPr lang="zh-CN" altLang="en-US" dirty="0">
                <a:latin typeface="Times" pitchFamily="2" charset="0"/>
              </a:rPr>
              <a:t>中没有可用线程，则线程执行会被推迟</a:t>
            </a:r>
            <a:endParaRPr lang="en-US" altLang="zh-CN" dirty="0">
              <a:latin typeface="Times" pitchFamily="2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 err="1">
                <a:effectLst/>
                <a:latin typeface="Times" pitchFamily="2" charset="0"/>
              </a:rPr>
              <a:t>isRunning</a:t>
            </a:r>
            <a:r>
              <a:rPr lang="en-US" altLang="zh-CN" sz="2000" dirty="0"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latin typeface="Times" pitchFamily="2" charset="0"/>
              </a:rPr>
              <a:t>：如果线程正在运行则返回真</a:t>
            </a:r>
            <a:endParaRPr lang="en-US" altLang="zh-CN" sz="2000" dirty="0">
              <a:latin typeface="Times" pitchFamily="2" charset="0"/>
            </a:endParaRP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zh-CN" sz="2000" dirty="0" err="1">
                <a:effectLst/>
                <a:latin typeface="Times" pitchFamily="2" charset="0"/>
              </a:rPr>
              <a:t>isFinished</a:t>
            </a:r>
            <a:r>
              <a:rPr lang="en-US" altLang="zh-CN" sz="2000" dirty="0"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latin typeface="Times" pitchFamily="2" charset="0"/>
              </a:rPr>
              <a:t>：如果线程已经完成执行则返回真</a:t>
            </a:r>
            <a:endParaRPr lang="en-US" sz="2000" dirty="0">
              <a:effectLst/>
              <a:latin typeface="Times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622" y="2419128"/>
            <a:ext cx="3313401" cy="136156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304" y="-33089"/>
            <a:ext cx="5524868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2446" y="1601931"/>
            <a:ext cx="7337918" cy="485785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线程间共享数据</a:t>
            </a:r>
            <a:endParaRPr lang="en-US" altLang="zh-CN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736" y="1149536"/>
            <a:ext cx="2373410" cy="13480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36" y="2497599"/>
            <a:ext cx="3288652" cy="4296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608" y="1766225"/>
            <a:ext cx="4554268" cy="118572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2192" y="2859187"/>
            <a:ext cx="1730080" cy="10468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800" b="1" dirty="0"/>
              <a:t>信号量</a:t>
            </a:r>
            <a:endParaRPr lang="en-US" altLang="zh-CN" sz="2800" b="1" dirty="0"/>
          </a:p>
          <a:p>
            <a:pPr lvl="1"/>
            <a:r>
              <a:rPr lang="en-US" altLang="zh-CN" sz="2000" dirty="0"/>
              <a:t>P</a:t>
            </a:r>
            <a:r>
              <a:rPr lang="zh-CN" altLang="en-US" sz="2000" dirty="0"/>
              <a:t> 或 加锁</a:t>
            </a:r>
            <a:endParaRPr lang="en-US" altLang="zh-CN" sz="2000" dirty="0"/>
          </a:p>
          <a:p>
            <a:pPr lvl="1"/>
            <a:r>
              <a:rPr lang="en-US" altLang="zh-CN" sz="2000" dirty="0"/>
              <a:t>V</a:t>
            </a:r>
            <a:r>
              <a:rPr lang="zh-CN" altLang="en-US" sz="2000" dirty="0"/>
              <a:t> 或 解锁</a:t>
            </a:r>
            <a:endParaRPr lang="en-US" altLang="zh-CN" sz="2000" dirty="0"/>
          </a:p>
          <a:p>
            <a:r>
              <a:rPr lang="en-US" altLang="zh-CN" sz="1800" dirty="0"/>
              <a:t>Qt</a:t>
            </a:r>
            <a:r>
              <a:rPr lang="zh-CN" altLang="en-US" sz="1800" dirty="0"/>
              <a:t>使用</a:t>
            </a:r>
            <a:r>
              <a:rPr lang="en-US" altLang="zh-CN" sz="1800" dirty="0"/>
              <a:t>lock-unlock</a:t>
            </a:r>
            <a:r>
              <a:rPr lang="zh-CN" altLang="en-US" sz="1800" dirty="0"/>
              <a:t>以及</a:t>
            </a:r>
            <a:r>
              <a:rPr lang="en-US" altLang="zh-CN" sz="1800" dirty="0"/>
              <a:t>acquire-release</a:t>
            </a:r>
            <a:r>
              <a:rPr lang="zh-CN" altLang="en-US" sz="1800" dirty="0"/>
              <a:t>实现加锁</a:t>
            </a:r>
            <a:r>
              <a:rPr lang="en-US" altLang="zh-CN" sz="1800" dirty="0"/>
              <a:t>/</a:t>
            </a:r>
            <a:r>
              <a:rPr lang="zh-CN" altLang="en-US" sz="1800" dirty="0"/>
              <a:t>解锁</a:t>
            </a:r>
            <a:endParaRPr lang="en-US" altLang="zh-CN" sz="1800" dirty="0"/>
          </a:p>
          <a:p>
            <a:r>
              <a:rPr lang="zh-CN" altLang="en-US" sz="1800" dirty="0"/>
              <a:t>二元信号量（</a:t>
            </a:r>
            <a:r>
              <a:rPr lang="en-US" altLang="zh-CN" sz="1800" dirty="0" err="1"/>
              <a:t>MUTual</a:t>
            </a:r>
            <a:r>
              <a:rPr lang="zh-CN" altLang="en-US" sz="1800" dirty="0"/>
              <a:t> </a:t>
            </a:r>
            <a:r>
              <a:rPr lang="en-US" altLang="zh-CN" sz="1800" dirty="0" err="1"/>
              <a:t>EXclusion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en-US" altLang="zh-CN" sz="1600" dirty="0"/>
              <a:t>P</a:t>
            </a:r>
            <a:r>
              <a:rPr lang="zh-CN" altLang="en-US" sz="1600" dirty="0"/>
              <a:t>：如果信号量未锁定，则将它锁定并立即返回，调用线程继续执行；如果信号量锁定，则线程等待并置于一个等待线程队列</a:t>
            </a:r>
            <a:r>
              <a:rPr lang="en-US" altLang="zh-CN" sz="1600" dirty="0"/>
              <a:t>Q</a:t>
            </a:r>
            <a:r>
              <a:rPr lang="zh-CN" altLang="en-US" sz="1600" dirty="0"/>
              <a:t>中</a:t>
            </a:r>
            <a:endParaRPr lang="en-US" altLang="zh-CN" sz="1600" dirty="0"/>
          </a:p>
          <a:p>
            <a:pPr lvl="1"/>
            <a:r>
              <a:rPr lang="en-US" altLang="zh-CN" sz="1600" dirty="0"/>
              <a:t>V</a:t>
            </a:r>
            <a:r>
              <a:rPr lang="zh-CN" altLang="en-US" sz="1600" dirty="0"/>
              <a:t>：如果线程队列为空，则信号量设置为未锁。否则，从等待线程队列</a:t>
            </a:r>
            <a:r>
              <a:rPr lang="en-US" altLang="zh-CN" sz="1600" dirty="0"/>
              <a:t>Q</a:t>
            </a:r>
            <a:r>
              <a:rPr lang="zh-CN" altLang="en-US" sz="1600" dirty="0"/>
              <a:t>中弹出一个线程</a:t>
            </a:r>
            <a:r>
              <a:rPr lang="en-US" altLang="zh-CN" sz="1600" dirty="0"/>
              <a:t>T</a:t>
            </a:r>
            <a:r>
              <a:rPr lang="zh-CN" altLang="en-US" sz="1600" dirty="0"/>
              <a:t>使其继续执行</a:t>
            </a:r>
            <a:endParaRPr lang="en-US" altLang="zh-CN" sz="1600" dirty="0"/>
          </a:p>
          <a:p>
            <a:r>
              <a:rPr lang="zh-CN" altLang="en-US" sz="1800" dirty="0"/>
              <a:t>计数信号量（</a:t>
            </a:r>
            <a:r>
              <a:rPr lang="en-US" altLang="zh-CN" sz="1800" dirty="0"/>
              <a:t>Counting</a:t>
            </a:r>
            <a:r>
              <a:rPr lang="zh-CN" altLang="en-US" sz="1800" dirty="0"/>
              <a:t> </a:t>
            </a:r>
            <a:r>
              <a:rPr lang="en-US" altLang="zh-CN" sz="1800" dirty="0"/>
              <a:t>Semaphore</a:t>
            </a:r>
            <a:r>
              <a:rPr lang="zh-CN" altLang="en-US" sz="1800" dirty="0"/>
              <a:t> </a:t>
            </a:r>
            <a:r>
              <a:rPr lang="en-US" altLang="zh-CN" sz="1800" dirty="0"/>
              <a:t>or</a:t>
            </a:r>
            <a:r>
              <a:rPr lang="zh-CN" altLang="en-US" sz="1800" dirty="0"/>
              <a:t> </a:t>
            </a:r>
            <a:r>
              <a:rPr lang="en-US" altLang="zh-CN" sz="1800" dirty="0"/>
              <a:t>General</a:t>
            </a:r>
            <a:r>
              <a:rPr lang="zh-CN" altLang="en-US" sz="1800" dirty="0"/>
              <a:t> </a:t>
            </a:r>
            <a:r>
              <a:rPr lang="en-US" altLang="zh-CN" sz="1800" dirty="0"/>
              <a:t>Semaphore</a:t>
            </a:r>
            <a:r>
              <a:rPr lang="zh-CN" altLang="en-US" sz="1800" dirty="0"/>
              <a:t>）</a:t>
            </a:r>
            <a:endParaRPr lang="en-US" altLang="zh-CN" sz="1800" dirty="0"/>
          </a:p>
          <a:p>
            <a:pPr lvl="1"/>
            <a:r>
              <a:rPr lang="zh-CN" altLang="en-US" sz="1600" dirty="0"/>
              <a:t>有一个计数器状态</a:t>
            </a:r>
            <a:r>
              <a:rPr lang="en-US" altLang="zh-CN" sz="1600" dirty="0"/>
              <a:t>C</a:t>
            </a:r>
            <a:r>
              <a:rPr lang="zh-CN" altLang="en-US" sz="1600" dirty="0"/>
              <a:t>，表明某种资源的可用数量</a:t>
            </a:r>
            <a:endParaRPr lang="en-US" altLang="zh-CN" sz="1600" dirty="0"/>
          </a:p>
          <a:p>
            <a:pPr lvl="1"/>
            <a:r>
              <a:rPr lang="en-US" altLang="zh-CN" sz="1600" dirty="0"/>
              <a:t>P</a:t>
            </a:r>
            <a:r>
              <a:rPr lang="zh-CN" altLang="en-US" sz="1600" dirty="0"/>
              <a:t>：</a:t>
            </a:r>
            <a:r>
              <a:rPr lang="en-US" altLang="zh-CN" sz="1600" dirty="0"/>
              <a:t>C</a:t>
            </a:r>
            <a:r>
              <a:rPr lang="zh-CN" altLang="en-US" sz="1600" dirty="0"/>
              <a:t>减</a:t>
            </a:r>
            <a:r>
              <a:rPr lang="en-US" altLang="zh-CN" sz="1600" dirty="0"/>
              <a:t>1</a:t>
            </a:r>
            <a:r>
              <a:rPr lang="zh-CN" altLang="en-US" sz="1600" dirty="0"/>
              <a:t>，如果结果</a:t>
            </a:r>
            <a:r>
              <a:rPr lang="zh-CN" altLang="en-US" sz="1600" dirty="0"/>
              <a:t>为</a:t>
            </a:r>
            <a:r>
              <a:rPr lang="zh-CN" altLang="en-US" sz="1600" dirty="0"/>
              <a:t>负数，则线程被阻塞并被置于一个等待队列</a:t>
            </a:r>
            <a:r>
              <a:rPr lang="en-US" altLang="zh-CN" sz="1600" dirty="0"/>
              <a:t>Q</a:t>
            </a:r>
            <a:r>
              <a:rPr lang="zh-CN" altLang="en-US" sz="1600" dirty="0"/>
              <a:t>中</a:t>
            </a:r>
            <a:endParaRPr lang="en-US" altLang="zh-CN" sz="1600" dirty="0"/>
          </a:p>
          <a:p>
            <a:pPr lvl="1"/>
            <a:r>
              <a:rPr lang="en-US" altLang="zh-CN" sz="1600" dirty="0"/>
              <a:t>V</a:t>
            </a:r>
            <a:r>
              <a:rPr lang="zh-CN" altLang="en-US" sz="1600" dirty="0"/>
              <a:t>：</a:t>
            </a:r>
            <a:r>
              <a:rPr lang="en-US" altLang="zh-CN" sz="1600" dirty="0"/>
              <a:t>C</a:t>
            </a:r>
            <a:r>
              <a:rPr lang="zh-CN" altLang="en-US" sz="1600" dirty="0"/>
              <a:t>加</a:t>
            </a:r>
            <a:r>
              <a:rPr lang="en-US" altLang="zh-CN" sz="1600" dirty="0"/>
              <a:t>1</a:t>
            </a:r>
            <a:r>
              <a:rPr lang="zh-CN" altLang="en-US" sz="1600" dirty="0"/>
              <a:t>，如果结果为</a:t>
            </a:r>
            <a:r>
              <a:rPr lang="en-US" altLang="zh-CN" sz="1600" dirty="0"/>
              <a:t>0</a:t>
            </a:r>
            <a:r>
              <a:rPr lang="zh-CN" altLang="en-US" sz="1600" dirty="0"/>
              <a:t>或者负数，则从等待线程队列</a:t>
            </a:r>
            <a:r>
              <a:rPr lang="en-US" altLang="zh-CN" sz="1600" dirty="0"/>
              <a:t>Q</a:t>
            </a:r>
            <a:r>
              <a:rPr lang="zh-CN" altLang="en-US" sz="1600" dirty="0"/>
              <a:t>中弹出一个线程</a:t>
            </a:r>
            <a:r>
              <a:rPr lang="en-US" altLang="zh-CN" sz="1600" dirty="0"/>
              <a:t>T</a:t>
            </a:r>
            <a:r>
              <a:rPr lang="zh-CN" altLang="en-US" sz="1600" dirty="0"/>
              <a:t>使其继续执行</a:t>
            </a:r>
            <a:endParaRPr lang="zh-CN" altLang="en-US" sz="16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信号量</a:t>
            </a:r>
            <a:endParaRPr lang="en-US" altLang="zh-CN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205" y="2261143"/>
            <a:ext cx="7772400" cy="360795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信号量</a:t>
            </a:r>
            <a:endParaRPr lang="en-US" altLang="zh-C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60" y="2186182"/>
            <a:ext cx="7772400" cy="3375487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593" y="0"/>
            <a:ext cx="6783859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生产者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消费者</a:t>
            </a:r>
            <a:endParaRPr lang="en-US" altLang="zh-CN" sz="28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994" y="1950247"/>
            <a:ext cx="4805876" cy="2606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6618" y="4467777"/>
            <a:ext cx="4805876" cy="218778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014502" y="2398654"/>
            <a:ext cx="27572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</a:rPr>
              <a:t>有</a:t>
            </a:r>
            <a:r>
              <a:rPr lang="zh-CN" altLang="en-US" sz="1800" b="1" dirty="0">
                <a:solidFill>
                  <a:srgbClr val="FF0000"/>
                </a:solidFill>
              </a:rPr>
              <a:t>哪些问题</a:t>
            </a:r>
            <a:r>
              <a:rPr lang="zh-CN" altLang="en-US" b="1" dirty="0">
                <a:solidFill>
                  <a:srgbClr val="FF0000"/>
                </a:solidFill>
              </a:rPr>
              <a:t>？</a:t>
            </a:r>
            <a:endParaRPr lang="en-US" altLang="zh-CN" sz="1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生产者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消费者</a:t>
            </a:r>
            <a:endParaRPr lang="en-US" altLang="zh-CN" sz="28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8979" y="1950247"/>
            <a:ext cx="4805876" cy="26061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603" y="4467777"/>
            <a:ext cx="4805876" cy="2187783"/>
          </a:xfrm>
          <a:prstGeom prst="rect">
            <a:avLst/>
          </a:prstGeom>
        </p:spPr>
      </p:pic>
      <p:sp>
        <p:nvSpPr>
          <p:cNvPr id="7" name="Content Placeholder 5"/>
          <p:cNvSpPr txBox="1"/>
          <p:nvPr/>
        </p:nvSpPr>
        <p:spPr>
          <a:xfrm>
            <a:off x="5424855" y="1689564"/>
            <a:ext cx="3719145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/>
              <a:t>in</a:t>
            </a:r>
            <a:r>
              <a:rPr lang="zh-CN" altLang="en-US" sz="1600" dirty="0"/>
              <a:t>参数需要加锁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/>
              <a:t>out</a:t>
            </a:r>
            <a:r>
              <a:rPr lang="zh-CN" altLang="en-US" sz="1600" dirty="0"/>
              <a:t>参数变化需要加锁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如果共享缓冲区为空，则</a:t>
            </a:r>
            <a:r>
              <a:rPr lang="zh-CN" altLang="en-US" sz="1600" dirty="0"/>
              <a:t>消费者</a:t>
            </a:r>
            <a:r>
              <a:rPr lang="zh-CN" altLang="en-US" sz="1600" dirty="0"/>
              <a:t>需要等待生产者产生资源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600" dirty="0"/>
              <a:t>如果共享缓冲区已满，则生产者必须等待消费者移除资源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共享存储多处理机系统回顾</a:t>
            </a:r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22959" y="1296332"/>
            <a:ext cx="7543801" cy="10635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 </a:t>
            </a:r>
            <a:r>
              <a:rPr lang="en-US" altLang="zh-CN" b="1" dirty="0"/>
              <a:t>SMP: </a:t>
            </a:r>
            <a:r>
              <a:rPr lang="zh-CN" altLang="en-US" b="1" dirty="0"/>
              <a:t>采用商用微处理器，通常有片上和片外</a:t>
            </a:r>
            <a:r>
              <a:rPr lang="en-US" altLang="zh-CN" b="1" dirty="0"/>
              <a:t>Cache</a:t>
            </a:r>
            <a:r>
              <a:rPr lang="zh-CN" altLang="en-US" b="1" dirty="0"/>
              <a:t>，</a:t>
            </a:r>
            <a:endParaRPr lang="zh-CN" altLang="en-US" b="1" dirty="0"/>
          </a:p>
          <a:p>
            <a:pPr marL="0" indent="0">
              <a:buNone/>
            </a:pPr>
            <a:r>
              <a:rPr lang="zh-CN" altLang="en-US" b="1" dirty="0"/>
              <a:t>基于总线连接，集中式共享存储，</a:t>
            </a:r>
            <a:r>
              <a:rPr lang="en-US" altLang="zh-CN" b="1" dirty="0"/>
              <a:t>UMA</a:t>
            </a:r>
            <a:r>
              <a:rPr lang="zh-CN" altLang="en-US" b="1" dirty="0"/>
              <a:t>结构</a:t>
            </a:r>
            <a:endParaRPr lang="zh-CN" alt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14" y="2656574"/>
            <a:ext cx="6901890" cy="3506524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生产者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消费者</a:t>
            </a:r>
            <a:endParaRPr lang="en-US" altLang="zh-CN" sz="28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44047"/>
            <a:ext cx="7772400" cy="25699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b="1" dirty="0"/>
              <a:t>生产者</a:t>
            </a:r>
            <a:r>
              <a:rPr lang="en-US" altLang="zh-CN" sz="2800" b="1" dirty="0"/>
              <a:t>-</a:t>
            </a:r>
            <a:r>
              <a:rPr lang="zh-CN" altLang="en-US" sz="2800" b="1" dirty="0"/>
              <a:t>消费者</a:t>
            </a:r>
            <a:endParaRPr lang="en-US" altLang="zh-CN" sz="2800" b="1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1270159"/>
            <a:ext cx="5935960" cy="5554751"/>
          </a:xfrm>
          <a:prstGeom prst="rect">
            <a:avLst/>
          </a:prstGeom>
        </p:spPr>
      </p:pic>
      <p:sp>
        <p:nvSpPr>
          <p:cNvPr id="4" name="Content Placeholder 5"/>
          <p:cNvSpPr txBox="1"/>
          <p:nvPr/>
        </p:nvSpPr>
        <p:spPr>
          <a:xfrm>
            <a:off x="6332828" y="2547493"/>
            <a:ext cx="2811172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US" altLang="zh-CN" sz="1600" dirty="0"/>
              <a:t>r</a:t>
            </a:r>
            <a:r>
              <a:rPr lang="en-US" altLang="zh-CN" sz="1600" dirty="0"/>
              <a:t>es</a:t>
            </a:r>
            <a:r>
              <a:rPr lang="en-US" altLang="zh-CN" sz="1600" dirty="0"/>
              <a:t>count</a:t>
            </a:r>
            <a:r>
              <a:rPr lang="zh-CN" altLang="en-US" sz="1600" dirty="0"/>
              <a:t>为什么要删除？</a:t>
            </a:r>
            <a:endParaRPr lang="en-US" altLang="zh-CN" sz="1600" dirty="0"/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是否可以将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l2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合并为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个？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en-US" altLang="zh-CN" sz="2800" b="1" dirty="0"/>
              <a:t>Monitor</a:t>
            </a:r>
            <a:r>
              <a:rPr lang="zh-CN" altLang="en-US" sz="2800" b="1" dirty="0"/>
              <a:t>机制</a:t>
            </a:r>
            <a:endParaRPr lang="en-US" altLang="zh-CN" sz="2800" b="1" dirty="0"/>
          </a:p>
          <a:p>
            <a:pPr lvl="1"/>
            <a:r>
              <a:rPr lang="zh-CN" altLang="en-US" sz="2000" dirty="0"/>
              <a:t>多个线程进行安全访问，</a:t>
            </a:r>
            <a:r>
              <a:rPr lang="zh-CN" altLang="en-US" sz="2000" dirty="0"/>
              <a:t>某个</a:t>
            </a:r>
            <a:r>
              <a:rPr lang="zh-CN" altLang="en-US" sz="2000" dirty="0"/>
              <a:t>时刻只允许一个线程执行一个</a:t>
            </a:r>
            <a:r>
              <a:rPr lang="en-US" altLang="zh-CN" sz="2000" dirty="0"/>
              <a:t>monitor</a:t>
            </a:r>
            <a:r>
              <a:rPr lang="zh-CN" altLang="en-US" sz="2000" dirty="0"/>
              <a:t>的任意一个公有方法</a:t>
            </a:r>
            <a:endParaRPr lang="en-US" altLang="zh-CN" sz="2000" dirty="0"/>
          </a:p>
          <a:p>
            <a:pPr lvl="1"/>
            <a:r>
              <a:rPr lang="zh-CN" altLang="en-US" sz="2000" dirty="0"/>
              <a:t>使用</a:t>
            </a:r>
            <a:r>
              <a:rPr lang="zh-CN" altLang="en-US" sz="2000" dirty="0"/>
              <a:t>条件</a:t>
            </a:r>
            <a:r>
              <a:rPr lang="zh-CN" altLang="en-US" sz="2000" dirty="0"/>
              <a:t>变量（</a:t>
            </a:r>
            <a:r>
              <a:rPr lang="en-US" altLang="zh-CN" sz="2000" dirty="0"/>
              <a:t>condition</a:t>
            </a:r>
            <a:r>
              <a:rPr lang="zh-CN" altLang="en-US" sz="2000" dirty="0"/>
              <a:t> </a:t>
            </a:r>
            <a:r>
              <a:rPr lang="en-US" altLang="zh-CN" sz="2000" dirty="0"/>
              <a:t>variable</a:t>
            </a:r>
            <a:r>
              <a:rPr lang="zh-CN" altLang="en-US" sz="2000" dirty="0"/>
              <a:t>）机制</a:t>
            </a:r>
            <a:endParaRPr lang="en-US" altLang="zh-CN" sz="2000" dirty="0"/>
          </a:p>
          <a:p>
            <a:pPr lvl="2"/>
            <a:r>
              <a:rPr lang="zh-CN" altLang="en-US" dirty="0"/>
              <a:t>条件变量</a:t>
            </a:r>
            <a:r>
              <a:rPr lang="zh-CN" altLang="en-US" dirty="0"/>
              <a:t>通常</a:t>
            </a:r>
            <a:r>
              <a:rPr lang="zh-CN" altLang="en-US" dirty="0"/>
              <a:t>仅在</a:t>
            </a:r>
            <a:r>
              <a:rPr lang="en-US" altLang="zh-CN" dirty="0"/>
              <a:t>monitor</a:t>
            </a:r>
            <a:r>
              <a:rPr lang="zh-CN" altLang="en-US" dirty="0"/>
              <a:t>内部访问，包含一个队列并支持两个操作</a:t>
            </a:r>
            <a:endParaRPr lang="en-US" altLang="zh-CN" dirty="0"/>
          </a:p>
          <a:p>
            <a:pPr lvl="2"/>
            <a:r>
              <a:rPr lang="en-US" altLang="zh-CN" b="1" dirty="0"/>
              <a:t>wait</a:t>
            </a:r>
            <a:r>
              <a:rPr lang="zh-CN" altLang="en-US" dirty="0"/>
              <a:t>：如果一个线程在一个条件变量上执行等待操作，</a:t>
            </a:r>
            <a:r>
              <a:rPr lang="zh-CN" altLang="en-US" dirty="0"/>
              <a:t>它将</a:t>
            </a:r>
            <a:r>
              <a:rPr lang="zh-CN" altLang="en-US" dirty="0"/>
              <a:t>被阻塞并被放置在条件变量队列</a:t>
            </a:r>
            <a:endParaRPr lang="en-US" altLang="zh-CN" dirty="0"/>
          </a:p>
          <a:p>
            <a:pPr lvl="2"/>
            <a:r>
              <a:rPr lang="en-US" altLang="zh-CN" b="1" dirty="0"/>
              <a:t>signal</a:t>
            </a:r>
            <a:r>
              <a:rPr lang="zh-CN" altLang="en-US" dirty="0"/>
              <a:t>：如果线程在一个条件变量上执行通知操作，将会有一个相应队列中的线程被释放。如果队列为空，则信号被忽略</a:t>
            </a:r>
            <a:endParaRPr lang="en-US" altLang="zh-CN" dirty="0"/>
          </a:p>
          <a:p>
            <a:r>
              <a:rPr lang="zh-CN" altLang="en-US" dirty="0"/>
              <a:t>条件变量总是与一组规则相关联，决定线程应该阻塞还是继续执行的一组规则</a:t>
            </a:r>
            <a:endParaRPr lang="en-US" altLang="zh-CN" dirty="0"/>
          </a:p>
          <a:p>
            <a:pPr lvl="1"/>
            <a:r>
              <a:rPr lang="zh-CN" altLang="en-US" dirty="0"/>
              <a:t>可以借助一系列相互交织的信号量处理复杂的条件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605481" y="1296331"/>
            <a:ext cx="7931849" cy="45727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简单</a:t>
            </a:r>
            <a:r>
              <a:rPr lang="zh-CN" altLang="en-US" sz="2800" b="1" dirty="0"/>
              <a:t>并行存款取款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112" y="1869481"/>
            <a:ext cx="3282696" cy="4772867"/>
          </a:xfrm>
          <a:prstGeom prst="rect">
            <a:avLst/>
          </a:prstGeom>
        </p:spPr>
      </p:pic>
      <p:sp>
        <p:nvSpPr>
          <p:cNvPr id="6" name="Content Placeholder 5"/>
          <p:cNvSpPr txBox="1"/>
          <p:nvPr/>
        </p:nvSpPr>
        <p:spPr>
          <a:xfrm>
            <a:off x="5109034" y="1951892"/>
            <a:ext cx="3508131" cy="391720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如果一个线程被唤醒后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，钱数仍然不足怎么办？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如果多个线程在等待，存款后其中一个线程的是满足条件的，但是如何保证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signal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调用可以唤醒该线程？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150" y="1296331"/>
            <a:ext cx="5226149" cy="4685834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5319346" y="1951892"/>
            <a:ext cx="3508131" cy="3917202"/>
          </a:xfrm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入口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/>
              <a:t>检查是否满足线程运行的条件（可选）</a:t>
            </a:r>
            <a:endParaRPr lang="en-US" altLang="zh-CN" dirty="0"/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中间</a:t>
            </a:r>
            <a:r>
              <a:rPr lang="zh-CN" altLang="en-US" dirty="0"/>
              <a:t>：操作</a:t>
            </a:r>
            <a:r>
              <a:rPr lang="en-US" altLang="zh-CN" dirty="0"/>
              <a:t>monitor</a:t>
            </a:r>
            <a:r>
              <a:rPr lang="zh-CN" altLang="en-US" dirty="0"/>
              <a:t>状态，并执行需要互斥的任意操作</a:t>
            </a:r>
            <a:endParaRPr lang="en-US" altLang="zh-CN" dirty="0"/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出口</a:t>
            </a:r>
            <a:r>
              <a:rPr lang="zh-CN" altLang="en-US" dirty="0"/>
              <a:t>：通知其他线程进入</a:t>
            </a:r>
            <a:r>
              <a:rPr lang="en-US" altLang="zh-CN" dirty="0"/>
              <a:t>monitor</a:t>
            </a:r>
            <a:r>
              <a:rPr lang="zh-CN" altLang="en-US" dirty="0"/>
              <a:t>或继续执行（可选）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470399"/>
            <a:ext cx="3508131" cy="3917202"/>
          </a:xfrm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生产者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消费者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2199847"/>
            <a:ext cx="2713320" cy="765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4639"/>
          <a:stretch>
            <a:fillRect/>
          </a:stretch>
        </p:blipFill>
        <p:spPr>
          <a:xfrm>
            <a:off x="858495" y="2952166"/>
            <a:ext cx="3880925" cy="18976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99847"/>
            <a:ext cx="4197447" cy="36787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470399"/>
            <a:ext cx="3508131" cy="3917202"/>
          </a:xfrm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生产者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消费者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6623" y="1991904"/>
            <a:ext cx="4608080" cy="21228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623" y="4114799"/>
            <a:ext cx="5055577" cy="2283557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470399"/>
            <a:ext cx="3508131" cy="3917202"/>
          </a:xfrm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生产者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消费者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1706" y="1946954"/>
            <a:ext cx="5384409" cy="451283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470399"/>
            <a:ext cx="3508131" cy="3917202"/>
          </a:xfrm>
        </p:spPr>
        <p:txBody>
          <a:bodyPr/>
          <a:lstStyle/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生产者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消费者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917" y="2081759"/>
            <a:ext cx="3286254" cy="389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917" y="2461847"/>
            <a:ext cx="4638968" cy="1658412"/>
          </a:xfrm>
          <a:prstGeom prst="rect">
            <a:avLst/>
          </a:prstGeom>
        </p:spPr>
      </p:pic>
      <p:sp>
        <p:nvSpPr>
          <p:cNvPr id="8" name="Content Placeholder 5"/>
          <p:cNvSpPr txBox="1"/>
          <p:nvPr/>
        </p:nvSpPr>
        <p:spPr>
          <a:xfrm>
            <a:off x="699868" y="4412423"/>
            <a:ext cx="8004517" cy="149861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消费者和生产者并不了解共享缓冲区的内部工作机制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，也不通过信号量进行互相通知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所有通信都在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Monitor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类内部隐式实现</a:t>
            </a:r>
            <a:endParaRPr 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60" y="1470399"/>
            <a:ext cx="6694463" cy="3917202"/>
          </a:xfrm>
        </p:spPr>
        <p:txBody>
          <a:bodyPr/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动态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线程管理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线程创建的开销比进程要小几个数量级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但是运行时动态生成线程仍然较为耗时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对于Web或者数据库服务可以采用线程池方法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从空闲线程中选取并重用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，而不是为每个请求创建一个新的线程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01295" lvl="1" indent="0">
              <a:buNone/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QThreadPool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就是提供这种功能的线程池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对称多处理机</a:t>
            </a:r>
            <a:r>
              <a:rPr lang="en-US" altLang="zh-CN" dirty="0"/>
              <a:t>SMP</a:t>
            </a:r>
            <a:r>
              <a:rPr lang="zh-CN" altLang="en-US" dirty="0"/>
              <a:t>结构特性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优点：</a:t>
            </a:r>
            <a:endParaRPr lang="en-US" altLang="zh-CN" dirty="0"/>
          </a:p>
          <a:p>
            <a:pPr lvl="1"/>
            <a:r>
              <a:rPr lang="zh-CN" altLang="en-US" dirty="0"/>
              <a:t>对称性</a:t>
            </a:r>
            <a:endParaRPr lang="zh-CN" altLang="en-US" dirty="0"/>
          </a:p>
          <a:p>
            <a:pPr lvl="1"/>
            <a:r>
              <a:rPr lang="zh-CN" altLang="en-US" dirty="0"/>
              <a:t>单地址空间，易编程性，动态负载平衡，无需显示数据分配</a:t>
            </a:r>
            <a:endParaRPr lang="zh-CN" altLang="en-US" dirty="0"/>
          </a:p>
          <a:p>
            <a:pPr lvl="1"/>
            <a:r>
              <a:rPr lang="zh-CN" altLang="en-US" dirty="0"/>
              <a:t>高速缓存及其一致性，数据局部性，硬件维持一致性</a:t>
            </a:r>
            <a:endParaRPr lang="zh-CN" altLang="en-US" dirty="0"/>
          </a:p>
          <a:p>
            <a:pPr lvl="1"/>
            <a:r>
              <a:rPr lang="zh-CN" altLang="en-US" dirty="0"/>
              <a:t>低通信延迟，</a:t>
            </a:r>
            <a:r>
              <a:rPr lang="en-US" dirty="0"/>
              <a:t>Load/Store</a:t>
            </a:r>
            <a:r>
              <a:rPr lang="zh-CN" altLang="en-US" dirty="0"/>
              <a:t>完成</a:t>
            </a:r>
            <a:endParaRPr lang="zh-CN" altLang="en-US" dirty="0"/>
          </a:p>
          <a:p>
            <a:r>
              <a:rPr lang="zh-CN" altLang="en-US" dirty="0"/>
              <a:t>问题：</a:t>
            </a:r>
            <a:endParaRPr lang="en-US" altLang="zh-CN" dirty="0"/>
          </a:p>
          <a:p>
            <a:pPr lvl="1"/>
            <a:r>
              <a:rPr lang="zh-CN" altLang="en-US" dirty="0"/>
              <a:t>欠可靠，</a:t>
            </a:r>
            <a:r>
              <a:rPr lang="en-US" dirty="0"/>
              <a:t>BUS,OS,SM</a:t>
            </a:r>
            <a:endParaRPr lang="en-US" dirty="0"/>
          </a:p>
          <a:p>
            <a:pPr lvl="1"/>
            <a:r>
              <a:rPr lang="zh-CN" altLang="en-US" dirty="0"/>
              <a:t>通信延迟（相对于</a:t>
            </a:r>
            <a:r>
              <a:rPr lang="en-US" dirty="0"/>
              <a:t>CPU），</a:t>
            </a:r>
            <a:r>
              <a:rPr lang="zh-CN" altLang="en-US" dirty="0"/>
              <a:t>竞争加剧</a:t>
            </a:r>
            <a:endParaRPr lang="zh-CN" altLang="en-US" dirty="0"/>
          </a:p>
          <a:p>
            <a:pPr lvl="1"/>
            <a:r>
              <a:rPr lang="zh-CN" altLang="en-US" dirty="0"/>
              <a:t>慢速增加的带宽（</a:t>
            </a:r>
            <a:r>
              <a:rPr lang="en-US" dirty="0"/>
              <a:t>MB double/3</a:t>
            </a:r>
            <a:r>
              <a:rPr lang="zh-CN" altLang="en-US" dirty="0"/>
              <a:t>年</a:t>
            </a:r>
            <a:r>
              <a:rPr lang="en-US" altLang="zh-CN" dirty="0"/>
              <a:t>,</a:t>
            </a:r>
            <a:r>
              <a:rPr lang="en-US" dirty="0"/>
              <a:t>IOB</a:t>
            </a:r>
            <a:r>
              <a:rPr lang="zh-CN" altLang="en-US" dirty="0"/>
              <a:t>更慢）</a:t>
            </a:r>
            <a:endParaRPr lang="zh-CN" altLang="en-US" dirty="0"/>
          </a:p>
          <a:p>
            <a:pPr lvl="1"/>
            <a:r>
              <a:rPr lang="zh-CN" altLang="en-US" dirty="0"/>
              <a:t>不可扩放性</a:t>
            </a:r>
            <a:r>
              <a:rPr lang="en-US" altLang="zh-CN" dirty="0"/>
              <a:t>‐‐‐〉</a:t>
            </a:r>
            <a:r>
              <a:rPr lang="en-US" dirty="0"/>
              <a:t>CC‐NUMA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59" y="1296331"/>
            <a:ext cx="6141799" cy="42135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5430203"/>
            <a:ext cx="4056772" cy="87778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237892" y="2252005"/>
            <a:ext cx="3534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 dirty="0" err="1">
                <a:solidFill>
                  <a:srgbClr val="4D4D4D"/>
                </a:solidFill>
                <a:effectLst/>
                <a:latin typeface="-apple-system"/>
              </a:rPr>
              <a:t>QFuture</a:t>
            </a:r>
            <a:r>
              <a:rPr lang="en-US" sz="1400" b="1" i="0" dirty="0">
                <a:solidFill>
                  <a:srgbClr val="4D4D4D"/>
                </a:solidFill>
                <a:effectLst/>
                <a:latin typeface="-apple-system"/>
              </a:rPr>
              <a:t> </a:t>
            </a:r>
            <a:r>
              <a:rPr lang="zh-CN" altLang="en-US" sz="1400" b="1" i="0" dirty="0">
                <a:solidFill>
                  <a:srgbClr val="4D4D4D"/>
                </a:solidFill>
                <a:effectLst/>
                <a:latin typeface="-apple-system"/>
              </a:rPr>
              <a:t>类可以用来获取异步计算的结果</a:t>
            </a:r>
            <a:endParaRPr lang="en-US" sz="1400" b="1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Qt提供无需Q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T</a:t>
            </a:r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hread类继承或者显示管理线程的方法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dirty="0">
                <a:latin typeface="宋体" panose="02010600030101010101" pitchFamily="2" charset="-122"/>
                <a:ea typeface="宋体" panose="02010600030101010101" pitchFamily="2" charset="-122"/>
              </a:rPr>
              <a:t>包含阻塞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同步版本和非阻塞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异步版本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2502" y="2919594"/>
            <a:ext cx="6384851" cy="3759968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—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并发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MAP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::map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</a:t>
            </a:r>
            <a:r>
              <a:rPr lang="zh-CN" altLang="en-US" sz="2000" dirty="0">
                <a:effectLst/>
                <a:latin typeface="Times" pitchFamily="2" charset="0"/>
              </a:rPr>
              <a:t>提供将一个函数应用到一个序列中所有成员上，输出结果</a:t>
            </a:r>
            <a:r>
              <a:rPr lang="zh-CN" altLang="en-US" sz="2000" dirty="0">
                <a:effectLst/>
                <a:latin typeface="Times" pitchFamily="2" charset="0"/>
              </a:rPr>
              <a:t>储存</a:t>
            </a:r>
            <a:r>
              <a:rPr lang="zh-CN" altLang="en-US" sz="2000" dirty="0">
                <a:effectLst/>
                <a:latin typeface="Times" pitchFamily="2" charset="0"/>
              </a:rPr>
              <a:t>到输入</a:t>
            </a:r>
            <a:r>
              <a:rPr lang="zh-CN" altLang="en-US" sz="2000" dirty="0">
                <a:effectLst/>
                <a:latin typeface="Times" pitchFamily="2" charset="0"/>
              </a:rPr>
              <a:t>变量中</a:t>
            </a:r>
            <a:r>
              <a:rPr lang="zh-CN" altLang="en-US" sz="2000" dirty="0">
                <a:effectLst/>
                <a:latin typeface="Times" pitchFamily="2" charset="0"/>
              </a:rPr>
              <a:t>，覆盖对应的输入数据</a:t>
            </a:r>
            <a:endParaRPr lang="en-US" sz="2000" dirty="0">
              <a:effectLst/>
              <a:latin typeface="Times" pitchFamily="2" charset="0"/>
            </a:endParaRPr>
          </a:p>
          <a:p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2699" y="2677435"/>
            <a:ext cx="5020627" cy="41474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7089" y="3121047"/>
            <a:ext cx="210691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effectLst/>
                <a:latin typeface="Times" pitchFamily="2" charset="0"/>
              </a:rPr>
              <a:t>vector</a:t>
            </a:r>
            <a:r>
              <a:rPr lang="zh-CN" altLang="en-US" sz="1800" dirty="0">
                <a:effectLst/>
                <a:latin typeface="Times" pitchFamily="2" charset="0"/>
              </a:rPr>
              <a:t> </a:t>
            </a:r>
            <a:r>
              <a:rPr lang="en-US" altLang="zh-CN" sz="1800" dirty="0">
                <a:effectLst/>
                <a:latin typeface="Times" pitchFamily="2" charset="0"/>
              </a:rPr>
              <a:t>&lt;</a:t>
            </a:r>
            <a:r>
              <a:rPr lang="zh-CN" altLang="en-US" sz="1800" dirty="0">
                <a:effectLst/>
                <a:latin typeface="Times" pitchFamily="2" charset="0"/>
              </a:rPr>
              <a:t> </a:t>
            </a:r>
            <a:r>
              <a:rPr lang="en-US" altLang="zh-CN" sz="1800" dirty="0">
                <a:effectLst/>
                <a:latin typeface="Times" pitchFamily="2" charset="0"/>
              </a:rPr>
              <a:t>&gt;</a:t>
            </a:r>
            <a:endParaRPr lang="en-US" altLang="zh-CN" sz="1800" dirty="0">
              <a:effectLst/>
              <a:latin typeface="Times" pitchFamily="2" charset="0"/>
            </a:endParaRPr>
          </a:p>
          <a:p>
            <a:r>
              <a:rPr lang="en-US" altLang="zh-CN" dirty="0" err="1">
                <a:latin typeface="Times" pitchFamily="2" charset="0"/>
              </a:rPr>
              <a:t>QVector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&lt;</a:t>
            </a:r>
            <a:r>
              <a:rPr lang="zh-CN" altLang="en-US" dirty="0">
                <a:latin typeface="Times" pitchFamily="2" charset="0"/>
              </a:rPr>
              <a:t> </a:t>
            </a:r>
            <a:r>
              <a:rPr lang="en-US" altLang="zh-CN" dirty="0">
                <a:latin typeface="Times" pitchFamily="2" charset="0"/>
              </a:rPr>
              <a:t>&gt;</a:t>
            </a:r>
            <a:endParaRPr lang="en-US" altLang="zh-CN" dirty="0">
              <a:latin typeface="Times" pitchFamily="2" charset="0"/>
            </a:endParaRPr>
          </a:p>
          <a:p>
            <a:r>
              <a:rPr lang="en-US" altLang="zh-CN" sz="1800" dirty="0" err="1">
                <a:effectLst/>
                <a:latin typeface="Times" pitchFamily="2" charset="0"/>
              </a:rPr>
              <a:t>QList</a:t>
            </a:r>
            <a:r>
              <a:rPr lang="zh-CN" altLang="en-US" sz="1800" dirty="0">
                <a:effectLst/>
                <a:latin typeface="Times" pitchFamily="2" charset="0"/>
              </a:rPr>
              <a:t> </a:t>
            </a:r>
            <a:r>
              <a:rPr lang="en-US" altLang="zh-CN" sz="1800" dirty="0">
                <a:effectLst/>
                <a:latin typeface="Times" pitchFamily="2" charset="0"/>
              </a:rPr>
              <a:t>&lt;</a:t>
            </a:r>
            <a:r>
              <a:rPr lang="zh-CN" altLang="en-US" sz="1800" dirty="0">
                <a:effectLst/>
                <a:latin typeface="Times" pitchFamily="2" charset="0"/>
              </a:rPr>
              <a:t> </a:t>
            </a:r>
            <a:r>
              <a:rPr lang="en-US" altLang="zh-CN" sz="1800" dirty="0">
                <a:effectLst/>
                <a:latin typeface="Times" pitchFamily="2" charset="0"/>
              </a:rPr>
              <a:t>&gt;</a:t>
            </a:r>
            <a:endParaRPr lang="en-US" sz="1800" dirty="0">
              <a:effectLst/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:mapp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ed()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</a:t>
            </a:r>
            <a:r>
              <a:rPr lang="zh-CN" altLang="en-US" sz="2000" dirty="0">
                <a:effectLst/>
                <a:latin typeface="Times" pitchFamily="2" charset="0"/>
              </a:rPr>
              <a:t>提供将一个函数应用到一个序列中所有成员上</a:t>
            </a:r>
            <a:r>
              <a:rPr lang="zh-CN" altLang="en-US" dirty="0">
                <a:latin typeface="Times" pitchFamily="2" charset="0"/>
              </a:rPr>
              <a:t>，并创建新的容器存储结果</a:t>
            </a:r>
            <a:endParaRPr lang="en-US" sz="2000" dirty="0">
              <a:effectLst/>
              <a:latin typeface="Times" pitchFamily="2" charset="0"/>
            </a:endParaRPr>
          </a:p>
          <a:p>
            <a:pPr marL="0" indent="0">
              <a:buNone/>
            </a:pP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8408" y="2813262"/>
            <a:ext cx="5396023" cy="4011649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blockingMap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Times" pitchFamily="2" charset="0"/>
              </a:rPr>
              <a:t>和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blockingMapped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dirty="0">
                <a:solidFill>
                  <a:srgbClr val="FF0000"/>
                </a:solidFill>
                <a:latin typeface="Times" pitchFamily="2" charset="0"/>
              </a:rPr>
              <a:t> </a:t>
            </a:r>
            <a:r>
              <a:rPr lang="zh-CN" altLang="en-US" sz="2000" dirty="0">
                <a:effectLst/>
                <a:latin typeface="Times" pitchFamily="2" charset="0"/>
              </a:rPr>
              <a:t>阻塞版本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40" y="2405599"/>
            <a:ext cx="7305558" cy="346349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9493" y="597162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Times" pitchFamily="2" charset="0"/>
              </a:rPr>
              <a:t>直接返回结果</a:t>
            </a:r>
            <a:r>
              <a:rPr lang="en-US" altLang="zh-CN" dirty="0" err="1">
                <a:latin typeface="Times" pitchFamily="2" charset="0"/>
              </a:rPr>
              <a:t>QList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MAP-REDUCE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map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pedReduced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effectLst/>
                <a:latin typeface="Times" pitchFamily="2" charset="0"/>
              </a:rPr>
              <a:t>提供将一个函数应用到一个序列中所有成员上的</a:t>
            </a:r>
            <a:r>
              <a:rPr lang="en-US" altLang="zh-CN" sz="2000" dirty="0">
                <a:effectLst/>
                <a:latin typeface="Times" pitchFamily="2" charset="0"/>
              </a:rPr>
              <a:t>mapping</a:t>
            </a:r>
            <a:r>
              <a:rPr lang="zh-CN" altLang="en-US" sz="2000" dirty="0">
                <a:effectLst/>
                <a:latin typeface="Times" pitchFamily="2" charset="0"/>
              </a:rPr>
              <a:t>阶段</a:t>
            </a:r>
            <a:r>
              <a:rPr lang="zh-CN" altLang="en-US" dirty="0">
                <a:latin typeface="Times" pitchFamily="2" charset="0"/>
              </a:rPr>
              <a:t>，转换完成后的数据上执行汇总操作</a:t>
            </a:r>
            <a:r>
              <a:rPr lang="en-US" altLang="zh-CN" dirty="0">
                <a:latin typeface="Times" pitchFamily="2" charset="0"/>
              </a:rPr>
              <a:t>reduction</a:t>
            </a:r>
            <a:r>
              <a:rPr lang="zh-CN" altLang="en-US" dirty="0">
                <a:latin typeface="Times" pitchFamily="2" charset="0"/>
              </a:rPr>
              <a:t>阶段</a:t>
            </a:r>
            <a:endParaRPr 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3653" y="3582712"/>
            <a:ext cx="6743700" cy="12827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379" y="1345689"/>
            <a:ext cx="3854100" cy="514718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4068" y="1733107"/>
            <a:ext cx="4516827" cy="169589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402174" y="3734616"/>
            <a:ext cx="4380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QT</a:t>
            </a:r>
            <a:r>
              <a:rPr lang="zh-CN" altLang="en-US" dirty="0">
                <a:latin typeface="Times" pitchFamily="2" charset="0"/>
              </a:rPr>
              <a:t>的实现有一个缺陷：每个时刻是有一个</a:t>
            </a:r>
            <a:r>
              <a:rPr lang="en-US" altLang="zh-CN" sz="1800" dirty="0">
                <a:effectLst/>
                <a:latin typeface="Times" pitchFamily="2" charset="0"/>
              </a:rPr>
              <a:t>reduction</a:t>
            </a:r>
            <a:r>
              <a:rPr lang="zh-CN" altLang="en-US" sz="1800" dirty="0">
                <a:effectLst/>
                <a:latin typeface="Times" pitchFamily="2" charset="0"/>
              </a:rPr>
              <a:t>操作可以执行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02174" y="4686563"/>
            <a:ext cx="43806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Times" pitchFamily="2" charset="0"/>
              </a:rPr>
              <a:t>powX</a:t>
            </a:r>
            <a:r>
              <a:rPr lang="en-US" altLang="zh-CN" dirty="0">
                <a:latin typeface="Times" pitchFamily="2" charset="0"/>
              </a:rPr>
              <a:t>2</a:t>
            </a:r>
            <a:r>
              <a:rPr lang="zh-CN" altLang="en-US" dirty="0">
                <a:latin typeface="Times" pitchFamily="2" charset="0"/>
              </a:rPr>
              <a:t>是</a:t>
            </a:r>
            <a:r>
              <a:rPr lang="en-US" altLang="zh-CN" dirty="0">
                <a:latin typeface="Times" pitchFamily="2" charset="0"/>
              </a:rPr>
              <a:t>map</a:t>
            </a:r>
            <a:endParaRPr lang="en-US" altLang="zh-CN" dirty="0">
              <a:latin typeface="Times" pitchFamily="2" charset="0"/>
            </a:endParaRPr>
          </a:p>
          <a:p>
            <a:r>
              <a:rPr lang="en-US" dirty="0" err="1">
                <a:latin typeface="Times" pitchFamily="2" charset="0"/>
              </a:rPr>
              <a:t>sumFunc是reduction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FILTER-REDUCE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:filter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Times" pitchFamily="2" charset="0"/>
              </a:rPr>
              <a:t>修改原始集合</a:t>
            </a:r>
            <a:endParaRPr lang="en-US" altLang="zh-CN" sz="2000" dirty="0">
              <a:solidFill>
                <a:schemeClr val="tx1"/>
              </a:solidFill>
              <a:effectLst/>
              <a:latin typeface="Times" pitchFamily="2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:filtered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Times" pitchFamily="2" charset="0"/>
              </a:rPr>
              <a:t>生成一个序列</a:t>
            </a:r>
            <a:endParaRPr lang="en-US" altLang="zh-CN" sz="2000" dirty="0">
              <a:solidFill>
                <a:schemeClr val="tx1"/>
              </a:solidFill>
              <a:effectLst/>
              <a:latin typeface="Times" pitchFamily="2" charset="0"/>
            </a:endParaRPr>
          </a:p>
          <a:p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QtConcurrent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:</a:t>
            </a:r>
            <a:r>
              <a:rPr lang="en-US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filter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Times" pitchFamily="2" charset="0"/>
              </a:rPr>
              <a:t>edReduced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Times" pitchFamily="2" charset="0"/>
              </a:rPr>
              <a:t>()</a:t>
            </a:r>
            <a:r>
              <a:rPr lang="zh-CN" altLang="en-US" sz="2000" dirty="0">
                <a:solidFill>
                  <a:srgbClr val="FF0000"/>
                </a:solidFill>
                <a:effectLst/>
                <a:latin typeface="Times" pitchFamily="2" charset="0"/>
              </a:rPr>
              <a:t>  </a:t>
            </a:r>
            <a:r>
              <a:rPr lang="zh-CN" altLang="en-US" sz="2000" dirty="0">
                <a:solidFill>
                  <a:schemeClr val="tx1"/>
                </a:solidFill>
                <a:effectLst/>
                <a:latin typeface="Times" pitchFamily="2" charset="0"/>
              </a:rPr>
              <a:t>集合中过滤元素并归约为一个结果</a:t>
            </a:r>
            <a:endParaRPr lang="en-US" altLang="zh-CN" sz="2000" dirty="0">
              <a:solidFill>
                <a:schemeClr val="tx1"/>
              </a:solidFill>
              <a:effectLst/>
              <a:latin typeface="Times" pitchFamily="2" charset="0"/>
            </a:endParaRPr>
          </a:p>
          <a:p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FILTER-REDUCE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637" y="1807759"/>
            <a:ext cx="6002079" cy="47636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317898" y="5869094"/>
            <a:ext cx="233916" cy="2552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005793" y="5869094"/>
            <a:ext cx="13609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latin typeface="宋体" panose="02010600030101010101" pitchFamily="2" charset="-122"/>
                <a:ea typeface="宋体" panose="02010600030101010101" pitchFamily="2" charset="-122"/>
              </a:rPr>
              <a:t>占位符</a:t>
            </a:r>
            <a:endParaRPr lang="en-US" sz="1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>
            <a:off x="2551814" y="6053760"/>
            <a:ext cx="4453979" cy="705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FILTER-REDUCE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6148" y="1885178"/>
            <a:ext cx="4189229" cy="377547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7414" y="5719375"/>
            <a:ext cx="5737792" cy="763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异步</a:t>
            </a:r>
            <a:r>
              <a:rPr lang="en-US" altLang="zh-CN" dirty="0"/>
              <a:t>PRAM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8093676" cy="4572763"/>
          </a:xfrm>
        </p:spPr>
        <p:txBody>
          <a:bodyPr>
            <a:normAutofit/>
          </a:bodyPr>
          <a:lstStyle/>
          <a:p>
            <a:r>
              <a:rPr lang="zh-CN" altLang="en-US" sz="2400" b="1" dirty="0"/>
              <a:t>异步</a:t>
            </a:r>
            <a:r>
              <a:rPr lang="en-US" altLang="zh-CN" sz="2400" b="1" dirty="0"/>
              <a:t>PRAM</a:t>
            </a:r>
            <a:r>
              <a:rPr lang="zh-CN" altLang="en-US" sz="2400" b="1" dirty="0"/>
              <a:t>模型又称分相 </a:t>
            </a:r>
            <a:r>
              <a:rPr lang="en-US" altLang="zh-CN" sz="2400" b="1" dirty="0"/>
              <a:t>(</a:t>
            </a:r>
            <a:r>
              <a:rPr lang="en-US" sz="2400" b="1" dirty="0"/>
              <a:t>Phase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 </a:t>
            </a:r>
            <a:r>
              <a:rPr lang="en-US" sz="2400" b="1" dirty="0"/>
              <a:t>PRAM</a:t>
            </a:r>
            <a:r>
              <a:rPr lang="zh-CN" altLang="en-US" sz="2400" b="1" dirty="0"/>
              <a:t> 或</a:t>
            </a:r>
            <a:r>
              <a:rPr lang="en-US" sz="2400" b="1" dirty="0"/>
              <a:t>MIMD‐SM</a:t>
            </a:r>
            <a:endParaRPr lang="en-US" sz="2400" b="1" dirty="0"/>
          </a:p>
          <a:p>
            <a:r>
              <a:rPr lang="zh-CN" altLang="en-US" sz="2400" b="1" dirty="0"/>
              <a:t>异步</a:t>
            </a:r>
            <a:r>
              <a:rPr lang="en-US" altLang="zh-CN" sz="2400" b="1" dirty="0"/>
              <a:t>PRAM</a:t>
            </a:r>
            <a:r>
              <a:rPr lang="zh-CN" altLang="en-US" sz="2400" b="1" dirty="0"/>
              <a:t>简写为</a:t>
            </a:r>
            <a:r>
              <a:rPr lang="en-US" altLang="zh-CN" sz="2400" b="1" dirty="0"/>
              <a:t>APRAM</a:t>
            </a:r>
            <a:endParaRPr lang="en-US" sz="2400" b="1" dirty="0"/>
          </a:p>
          <a:p>
            <a:pPr lvl="1"/>
            <a:r>
              <a:rPr lang="zh-CN" altLang="en-US" dirty="0"/>
              <a:t>由</a:t>
            </a:r>
            <a:r>
              <a:rPr lang="en-US" altLang="zh-CN" dirty="0"/>
              <a:t>p</a:t>
            </a:r>
            <a:r>
              <a:rPr lang="zh-CN" altLang="en-US" dirty="0"/>
              <a:t>个处理器组成，每个处理器有其局部存储器、局部时钟、局部程序；</a:t>
            </a:r>
            <a:endParaRPr lang="zh-CN" altLang="en-US" dirty="0"/>
          </a:p>
          <a:p>
            <a:pPr lvl="1"/>
            <a:r>
              <a:rPr lang="zh-CN" altLang="en-US" dirty="0"/>
              <a:t>无全局时钟，各处理器异步执行；</a:t>
            </a:r>
            <a:endParaRPr lang="en-US" altLang="zh-CN" dirty="0"/>
          </a:p>
          <a:p>
            <a:pPr lvl="1"/>
            <a:r>
              <a:rPr lang="zh-CN" altLang="en-US" dirty="0"/>
              <a:t>处理器通过</a:t>
            </a:r>
            <a:r>
              <a:rPr lang="en-US" altLang="zh-CN" dirty="0"/>
              <a:t>SM</a:t>
            </a:r>
            <a:r>
              <a:rPr lang="zh-CN" altLang="en-US" dirty="0"/>
              <a:t>进行通讯；</a:t>
            </a:r>
            <a:endParaRPr lang="en-US" altLang="zh-CN" dirty="0"/>
          </a:p>
          <a:p>
            <a:pPr lvl="1"/>
            <a:r>
              <a:rPr lang="zh-CN" altLang="en-US" dirty="0"/>
              <a:t>处理器间依赖关系，需在并行程序中显式地加入</a:t>
            </a:r>
            <a:r>
              <a:rPr lang="zh-CN" altLang="en-US" b="1" dirty="0"/>
              <a:t>同步路障 </a:t>
            </a:r>
            <a:r>
              <a:rPr lang="en-US" altLang="zh-CN" dirty="0"/>
              <a:t>(Synchronization</a:t>
            </a:r>
            <a:r>
              <a:rPr lang="zh-CN" altLang="en-US" dirty="0"/>
              <a:t> </a:t>
            </a:r>
            <a:r>
              <a:rPr lang="en-US" altLang="zh-CN" dirty="0"/>
              <a:t>Barrier)</a:t>
            </a:r>
            <a:endParaRPr lang="en-US" altLang="zh-CN" dirty="0"/>
          </a:p>
          <a:p>
            <a:pPr lvl="1"/>
            <a:r>
              <a:rPr lang="zh-CN" altLang="en-US" dirty="0"/>
              <a:t>一条指令可以在非确定（无界）但有限的时间内完成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并发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归并排序</a:t>
            </a:r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8659" y="1916397"/>
            <a:ext cx="7772400" cy="42480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并发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归并排序</a:t>
            </a:r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6963" y="2408079"/>
            <a:ext cx="7772400" cy="356354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8.2</a:t>
            </a:r>
            <a:r>
              <a:rPr lang="zh-CN" altLang="en-US" dirty="0"/>
              <a:t> 线程编程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高层次结构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并发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归并排序</a:t>
            </a:r>
            <a:endParaRPr lang="en-US" altLang="zh-CN" sz="2000" dirty="0">
              <a:solidFill>
                <a:srgbClr val="FF0000"/>
              </a:solidFill>
              <a:effectLst/>
              <a:latin typeface="Times" pitchFamily="2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7239" y="1758457"/>
            <a:ext cx="3976577" cy="38032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40" y="5561669"/>
            <a:ext cx="4166506" cy="12963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316278" y="2844048"/>
            <a:ext cx="363633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https://github.com/cggos/multicore_gpu_programming/blob/master/Chapter3_SharedMem/concurrent_mergesort.cpp</a:t>
            </a:r>
            <a:endParaRPr lang="en-US" sz="1400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OpenMP</a:t>
            </a:r>
            <a:r>
              <a:rPr lang="zh-CN" altLang="en-US" sz="2400" dirty="0"/>
              <a:t>通过</a:t>
            </a:r>
            <a:r>
              <a:rPr lang="zh-CN" altLang="en-US" sz="2400" dirty="0"/>
              <a:t>编译器生成线程</a:t>
            </a:r>
            <a:endParaRPr lang="en-US" altLang="zh-CN" sz="2400" dirty="0"/>
          </a:p>
          <a:p>
            <a:pPr marL="635635" lvl="1" indent="-342900"/>
            <a:r>
              <a:rPr lang="zh-CN" altLang="en-US" sz="2000" dirty="0"/>
              <a:t>将串行程序的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增量</a:t>
            </a:r>
            <a:r>
              <a:rPr lang="zh-CN" altLang="en-US" sz="2000" dirty="0"/>
              <a:t>编程转化为并行</a:t>
            </a:r>
            <a:endParaRPr lang="en-US" altLang="zh-CN" sz="2000" dirty="0"/>
          </a:p>
          <a:p>
            <a:pPr marL="635635" lvl="1" indent="-342900"/>
            <a:r>
              <a:rPr lang="zh-CN" altLang="en-US" sz="2000" dirty="0"/>
              <a:t>编译器负责处理线程派生、初始化、终止等复杂实现细节</a:t>
            </a:r>
            <a:endParaRPr lang="en-US" altLang="zh-CN" sz="2000" dirty="0"/>
          </a:p>
          <a:p>
            <a:pPr marL="635635" lvl="1" indent="-342900"/>
            <a:r>
              <a:rPr lang="zh-CN" altLang="en-US" sz="2000" dirty="0"/>
              <a:t>为了简单方便，牺牲了程序员的可控性</a:t>
            </a:r>
            <a:endParaRPr lang="en-US" altLang="zh-CN" sz="2000" dirty="0"/>
          </a:p>
          <a:p>
            <a:pPr marL="0" indent="0">
              <a:buNone/>
            </a:pPr>
            <a:r>
              <a:rPr lang="en-US" altLang="zh-CN" sz="2400" dirty="0"/>
              <a:t>OpenMP</a:t>
            </a:r>
            <a:r>
              <a:rPr lang="zh-CN" altLang="en-US" sz="2400" dirty="0"/>
              <a:t>程序执行为全局串行局部并行</a:t>
            </a:r>
            <a:endParaRPr lang="en-US" altLang="zh-CN" sz="2200" dirty="0"/>
          </a:p>
          <a:p>
            <a:pPr marL="0" indent="0">
              <a:buNone/>
            </a:pPr>
            <a:r>
              <a:rPr lang="zh-CN" altLang="en-US" sz="2200" dirty="0"/>
              <a:t>通过</a:t>
            </a:r>
            <a:r>
              <a:rPr lang="en-US" altLang="zh-CN" sz="2200" dirty="0"/>
              <a:t>#pragma</a:t>
            </a:r>
            <a:r>
              <a:rPr lang="zh-CN" altLang="en-US" sz="2200" dirty="0"/>
              <a:t> 预处理指令发送编译器指令</a:t>
            </a:r>
            <a:endParaRPr lang="en-US" altLang="zh-CN" sz="2200" dirty="0"/>
          </a:p>
          <a:p>
            <a:pPr marL="475615" lvl="2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2060"/>
                </a:solidFill>
              </a:rPr>
              <a:t>#pragma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 err="1">
                <a:solidFill>
                  <a:srgbClr val="002060"/>
                </a:solidFill>
              </a:rPr>
              <a:t>omp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r>
              <a:rPr lang="en-US" altLang="zh-CN" sz="1800" dirty="0">
                <a:solidFill>
                  <a:srgbClr val="002060"/>
                </a:solidFill>
              </a:rPr>
              <a:t>parallel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 marL="475615" lvl="2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2060"/>
                </a:solidFill>
              </a:rPr>
              <a:t>{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 marL="475615" lvl="2" indent="0"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2060"/>
                </a:solidFill>
              </a:rPr>
              <a:t>      </a:t>
            </a:r>
            <a:r>
              <a:rPr lang="en-US" altLang="zh-CN" sz="1800" dirty="0">
                <a:solidFill>
                  <a:srgbClr val="002060"/>
                </a:solidFill>
              </a:rPr>
              <a:t>code to be executed by each thread</a:t>
            </a:r>
            <a:endParaRPr lang="en-US" altLang="zh-CN" sz="1800" dirty="0">
              <a:solidFill>
                <a:srgbClr val="002060"/>
              </a:solidFill>
            </a:endParaRPr>
          </a:p>
          <a:p>
            <a:pPr marL="475615" lvl="2" indent="0">
              <a:spcBef>
                <a:spcPts val="0"/>
              </a:spcBef>
              <a:buNone/>
            </a:pPr>
            <a:r>
              <a:rPr lang="en-US" altLang="zh-CN" sz="1800" dirty="0">
                <a:solidFill>
                  <a:srgbClr val="002060"/>
                </a:solidFill>
              </a:rPr>
              <a:t>}</a:t>
            </a:r>
            <a:r>
              <a:rPr lang="zh-CN" altLang="en-US" sz="1800" dirty="0">
                <a:solidFill>
                  <a:srgbClr val="002060"/>
                </a:solidFill>
              </a:rPr>
              <a:t> </a:t>
            </a:r>
            <a:endParaRPr lang="en-US" altLang="zh-CN" sz="1800" dirty="0">
              <a:solidFill>
                <a:srgbClr val="00206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60" y="1660525"/>
            <a:ext cx="7772400" cy="39014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630" y="5561668"/>
            <a:ext cx="4276285" cy="409317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0136" y="1272847"/>
            <a:ext cx="5908431" cy="461973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1786271" y="1540412"/>
            <a:ext cx="6273208" cy="4572763"/>
          </a:xfrm>
        </p:spPr>
        <p:txBody>
          <a:bodyPr>
            <a:normAutofit/>
          </a:bodyPr>
          <a:lstStyle/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/>
              <a:t>Intel (</a:t>
            </a:r>
            <a:r>
              <a:rPr lang="en-US" altLang="en-US" sz="2800" dirty="0" err="1"/>
              <a:t>icc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ifort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icpc</a:t>
            </a:r>
            <a:r>
              <a:rPr lang="en-US" altLang="en-US" sz="2800" dirty="0"/>
              <a:t>)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/>
              <a:t>-</a:t>
            </a:r>
            <a:r>
              <a:rPr lang="en-US" altLang="en-US" sz="2400" dirty="0" err="1"/>
              <a:t>openmp</a:t>
            </a:r>
            <a:endParaRPr lang="en-US" altLang="en-US" sz="2400" dirty="0">
              <a:solidFill>
                <a:schemeClr val="hlink"/>
              </a:solidFill>
            </a:endParaRPr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/>
              <a:t>PGI (</a:t>
            </a:r>
            <a:r>
              <a:rPr lang="en-US" altLang="en-US" sz="2800" dirty="0" err="1"/>
              <a:t>pgcc</a:t>
            </a:r>
            <a:r>
              <a:rPr lang="en-US" altLang="en-US" sz="2800" dirty="0"/>
              <a:t>, pgf90, …)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/>
              <a:t>-</a:t>
            </a:r>
            <a:r>
              <a:rPr lang="en-US" altLang="en-US" sz="2400" dirty="0" err="1"/>
              <a:t>mp</a:t>
            </a:r>
            <a:endParaRPr lang="en-US" altLang="en-US" sz="2400" dirty="0"/>
          </a:p>
          <a:p>
            <a:pPr eaLnBrk="1" hangingPunct="1">
              <a:buFont typeface="Wingdings" panose="05000000000000000000" pitchFamily="2" charset="2"/>
              <a:buNone/>
            </a:pPr>
            <a:r>
              <a:rPr lang="en-US" altLang="en-US" sz="2800" dirty="0"/>
              <a:t>GNU (</a:t>
            </a:r>
            <a:r>
              <a:rPr lang="en-US" altLang="en-US" sz="2800" dirty="0" err="1"/>
              <a:t>gcc</a:t>
            </a:r>
            <a:r>
              <a:rPr lang="en-US" altLang="en-US" sz="2800" dirty="0"/>
              <a:t>, </a:t>
            </a:r>
            <a:r>
              <a:rPr lang="en-US" altLang="en-US" sz="2800" dirty="0" err="1"/>
              <a:t>gfortran</a:t>
            </a:r>
            <a:r>
              <a:rPr lang="en-US" altLang="en-US" sz="2800" dirty="0"/>
              <a:t>, g++)</a:t>
            </a:r>
            <a:endParaRPr lang="en-US" altLang="en-US" sz="2800" dirty="0"/>
          </a:p>
          <a:p>
            <a:pPr lvl="1" eaLnBrk="1" hangingPunct="1"/>
            <a:r>
              <a:rPr lang="en-US" altLang="en-US" sz="2400" dirty="0"/>
              <a:t>-</a:t>
            </a:r>
            <a:r>
              <a:rPr lang="en-US" altLang="en-US" sz="2400" dirty="0" err="1"/>
              <a:t>fopenmp</a:t>
            </a:r>
            <a:endParaRPr lang="en-US" altLang="en-US" sz="2400" dirty="0"/>
          </a:p>
          <a:p>
            <a:pPr lvl="1" eaLnBrk="1" hangingPunct="1"/>
            <a:r>
              <a:rPr lang="en-US" altLang="en-US" sz="2400" dirty="0"/>
              <a:t>need version </a:t>
            </a:r>
            <a:r>
              <a:rPr lang="en-US" altLang="en-US" sz="2400" dirty="0">
                <a:solidFill>
                  <a:srgbClr val="FF3300"/>
                </a:solidFill>
              </a:rPr>
              <a:t>4.2 or later</a:t>
            </a:r>
            <a:endParaRPr lang="en-US" altLang="en-US" sz="2400" dirty="0">
              <a:solidFill>
                <a:srgbClr val="FF3300"/>
              </a:solidFill>
            </a:endParaRPr>
          </a:p>
          <a:p>
            <a:pPr lvl="1" eaLnBrk="1" hangingPunct="1"/>
            <a:r>
              <a:rPr lang="en-US" altLang="en-US" sz="2400" dirty="0">
                <a:solidFill>
                  <a:srgbClr val="FF3300"/>
                </a:solidFill>
              </a:rPr>
              <a:t>g95</a:t>
            </a:r>
            <a:r>
              <a:rPr lang="en-US" altLang="en-US" sz="2400" dirty="0"/>
              <a:t> was based on GCC but branched off</a:t>
            </a:r>
            <a:endParaRPr lang="en-US" altLang="en-US" sz="2400" dirty="0"/>
          </a:p>
        </p:txBody>
      </p:sp>
      <p:pic>
        <p:nvPicPr>
          <p:cNvPr id="4" name="Picture 4" descr="PGIlogo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788" y="2667000"/>
            <a:ext cx="795337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 descr="intel_BlueOnWhite_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447800"/>
            <a:ext cx="12033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The_GNU_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86200"/>
            <a:ext cx="9366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en-US" dirty="0"/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eaLnBrk="1" hangingPunct="1"/>
            <a:r>
              <a:rPr lang="en-US" altLang="en-US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默认情况下OpenMP开启和使用与计算机系统中内核数目相同的线程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en-US" sz="2800" dirty="0" err="1">
                <a:latin typeface="宋体" panose="02010600030101010101" pitchFamily="2" charset="-122"/>
                <a:ea typeface="宋体" panose="02010600030101010101" pitchFamily="2" charset="-122"/>
              </a:rPr>
              <a:t>也可以通过如下方式控制线程组大小</a:t>
            </a:r>
            <a:r>
              <a:rPr lang="zh-CN" altLang="en-US" sz="28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alt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环境变量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en-US" sz="2400" dirty="0">
                <a:solidFill>
                  <a:srgbClr val="002060"/>
                </a:solidFill>
              </a:rPr>
              <a:t>OMP_NUM_THREADS</a:t>
            </a:r>
            <a:endParaRPr lang="en-US" altLang="en-US" sz="2400" dirty="0">
              <a:solidFill>
                <a:srgbClr val="002060"/>
              </a:solidFill>
            </a:endParaRPr>
          </a:p>
          <a:p>
            <a:pPr lvl="2"/>
            <a:r>
              <a:rPr lang="en-US" altLang="en-US" sz="2200" dirty="0"/>
              <a:t>in bash</a:t>
            </a:r>
            <a:r>
              <a:rPr lang="zh-CN" altLang="en-US" sz="2200" dirty="0"/>
              <a:t>：</a:t>
            </a:r>
            <a:r>
              <a:rPr lang="en-US" altLang="en-US" sz="2000" dirty="0">
                <a:solidFill>
                  <a:srgbClr val="002060"/>
                </a:solidFill>
              </a:rPr>
              <a:t>export OMP_NUM_THREADS=4</a:t>
            </a:r>
            <a:endParaRPr lang="en-US" altLang="en-US" sz="2000" dirty="0">
              <a:solidFill>
                <a:srgbClr val="002060"/>
              </a:solidFill>
            </a:endParaRPr>
          </a:p>
          <a:p>
            <a:pPr lvl="1"/>
            <a:r>
              <a:rPr lang="en-US" alt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针对某一特定程序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可以调用</a:t>
            </a:r>
            <a:r>
              <a:rPr lang="en-US" altLang="zh-CN" sz="2400" dirty="0" err="1">
                <a:solidFill>
                  <a:srgbClr val="002060"/>
                </a:solidFill>
              </a:rPr>
              <a:t>omp_set_number_threads</a:t>
            </a:r>
            <a:r>
              <a:rPr lang="zh-CN" altLang="en-US" sz="2400" dirty="0">
                <a:solidFill>
                  <a:srgbClr val="002060"/>
                </a:solidFill>
              </a:rPr>
              <a:t> 函数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lvl="2"/>
            <a:r>
              <a:rPr lang="en-US" altLang="zh-CN" sz="2000" dirty="0">
                <a:solidFill>
                  <a:srgbClr val="002060"/>
                </a:solidFill>
              </a:rPr>
              <a:t>void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</a:rPr>
              <a:t>omp_set_number_threads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(int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n)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2"/>
            <a:r>
              <a:rPr lang="en-US" altLang="zh-CN" sz="2000" dirty="0">
                <a:solidFill>
                  <a:srgbClr val="002060"/>
                </a:solidFill>
              </a:rPr>
              <a:t>int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 err="1">
                <a:solidFill>
                  <a:srgbClr val="002060"/>
                </a:solidFill>
              </a:rPr>
              <a:t>omp_get_number_threads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sz="2000" dirty="0">
                <a:solidFill>
                  <a:srgbClr val="002060"/>
                </a:solidFill>
              </a:rPr>
              <a:t>()</a:t>
            </a:r>
            <a:r>
              <a:rPr lang="zh-CN" altLang="en-US" sz="2000" dirty="0">
                <a:solidFill>
                  <a:srgbClr val="002060"/>
                </a:solidFill>
              </a:rPr>
              <a:t>  </a:t>
            </a:r>
            <a:r>
              <a:rPr lang="en-US" altLang="zh-CN" sz="2000" dirty="0">
                <a:solidFill>
                  <a:srgbClr val="002060"/>
                </a:solidFill>
              </a:rPr>
              <a:t>//</a:t>
            </a:r>
            <a:r>
              <a:rPr lang="zh-CN" altLang="en-US" sz="2000" dirty="0">
                <a:solidFill>
                  <a:srgbClr val="002060"/>
                </a:solidFill>
              </a:rPr>
              <a:t>返回并行区域中活动的线程数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/>
            <a:r>
              <a:rPr lang="en-US" alt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针对某一特定程序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可以使用</a:t>
            </a:r>
            <a:r>
              <a:rPr lang="en-US" altLang="zh-CN" sz="2400" dirty="0" err="1">
                <a:solidFill>
                  <a:srgbClr val="002060"/>
                </a:solidFill>
              </a:rPr>
              <a:t>number_threads</a:t>
            </a:r>
            <a:r>
              <a:rPr lang="en-US" altLang="zh-CN" sz="2400" dirty="0">
                <a:solidFill>
                  <a:srgbClr val="002060"/>
                </a:solidFill>
              </a:rPr>
              <a:t>()</a:t>
            </a:r>
            <a:r>
              <a:rPr lang="zh-CN" altLang="en-US" sz="2400" dirty="0">
                <a:solidFill>
                  <a:srgbClr val="002060"/>
                </a:solidFill>
              </a:rPr>
              <a:t> 子句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lvl="2"/>
            <a:r>
              <a:rPr lang="en-US" sz="2100" dirty="0">
                <a:solidFill>
                  <a:srgbClr val="002060"/>
                </a:solidFill>
              </a:rPr>
              <a:t>#pragma </a:t>
            </a:r>
            <a:r>
              <a:rPr lang="en-US" sz="2100" dirty="0" err="1">
                <a:solidFill>
                  <a:srgbClr val="002060"/>
                </a:solidFill>
              </a:rPr>
              <a:t>omp</a:t>
            </a:r>
            <a:r>
              <a:rPr lang="en-US" sz="2100" dirty="0">
                <a:solidFill>
                  <a:srgbClr val="002060"/>
                </a:solidFill>
              </a:rPr>
              <a:t> parallel </a:t>
            </a:r>
            <a:r>
              <a:rPr lang="en-US" sz="2100" b="1" dirty="0" err="1">
                <a:solidFill>
                  <a:srgbClr val="002060"/>
                </a:solidFill>
              </a:rPr>
              <a:t>num_threads</a:t>
            </a:r>
            <a:r>
              <a:rPr lang="en-US" sz="2100" dirty="0">
                <a:solidFill>
                  <a:srgbClr val="002060"/>
                </a:solidFill>
              </a:rPr>
              <a:t>(n)</a:t>
            </a:r>
            <a:endParaRPr lang="en-US" altLang="en-US" sz="2100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 err="1">
                <a:latin typeface="宋体" panose="02010600030101010101" pitchFamily="2" charset="-122"/>
                <a:ea typeface="宋体" panose="02010600030101010101" pitchFamily="2" charset="-122"/>
              </a:rPr>
              <a:t>共享变量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dirty="0"/>
              <a:t>所有声明在并行区域外部的变量默认都是共享变量（除循环索引变量以外）</a:t>
            </a:r>
            <a:endParaRPr lang="en-US" altLang="zh-CN" dirty="0"/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私有变量：</a:t>
            </a:r>
            <a:r>
              <a:rPr lang="zh-CN" altLang="en-US" dirty="0"/>
              <a:t>所有声明在</a:t>
            </a:r>
            <a:r>
              <a:rPr lang="zh-CN" altLang="en-US" dirty="0"/>
              <a:t>并行区域</a:t>
            </a:r>
            <a:r>
              <a:rPr lang="zh-CN" altLang="en-US" dirty="0"/>
              <a:t>内部的变量都被分配在每个线程的运行</a:t>
            </a:r>
            <a:r>
              <a:rPr lang="zh-CN" altLang="en-US" dirty="0"/>
              <a:t>栈上</a:t>
            </a:r>
            <a:r>
              <a:rPr lang="zh-CN" altLang="en-US" dirty="0"/>
              <a:t>。在并行区域结束时被销毁</a:t>
            </a:r>
            <a:endParaRPr lang="en-US" altLang="zh-CN" dirty="0"/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规约变量：</a:t>
            </a:r>
            <a:r>
              <a:rPr lang="zh-CN" altLang="en-US" dirty="0"/>
              <a:t>一个特殊类型的共享变量，并行区域的每个线程都有该变量的一个副本，并行区域结束时，会有一个操作（如求和操作）作用在每个副本上，结果保存在共享变量中</a:t>
            </a:r>
            <a:endParaRPr lang="en-US" altLang="zh-CN" dirty="0"/>
          </a:p>
          <a:p>
            <a:endParaRPr lang="en-US" dirty="0"/>
          </a:p>
          <a:p>
            <a:r>
              <a:rPr lang="zh-CN" altLang="en-US" dirty="0"/>
              <a:t>变量的默认作用域可以通过</a:t>
            </a:r>
            <a:r>
              <a:rPr lang="en-US" altLang="zh-CN" dirty="0"/>
              <a:t>pragma</a:t>
            </a:r>
            <a:r>
              <a:rPr lang="zh-CN" altLang="en-US" dirty="0"/>
              <a:t>语句进行修改</a:t>
            </a:r>
            <a:endParaRPr lang="en-US" altLang="zh-CN" dirty="0"/>
          </a:p>
          <a:p>
            <a:r>
              <a:rPr lang="en-US" sz="2000" dirty="0">
                <a:solidFill>
                  <a:srgbClr val="002060"/>
                </a:solidFill>
              </a:rPr>
              <a:t>#pragma </a:t>
            </a:r>
            <a:r>
              <a:rPr lang="en-US" sz="2000" dirty="0" err="1">
                <a:solidFill>
                  <a:srgbClr val="002060"/>
                </a:solidFill>
              </a:rPr>
              <a:t>omp</a:t>
            </a:r>
            <a:r>
              <a:rPr lang="en-US" sz="2000" dirty="0">
                <a:solidFill>
                  <a:srgbClr val="002060"/>
                </a:solidFill>
              </a:rPr>
              <a:t> parallel </a:t>
            </a:r>
            <a:r>
              <a:rPr lang="en-US" altLang="zh-CN" sz="2000" dirty="0">
                <a:solidFill>
                  <a:srgbClr val="002060"/>
                </a:solidFill>
              </a:rPr>
              <a:t>shared(list), private(list),</a:t>
            </a:r>
            <a:r>
              <a:rPr lang="zh-CN" altLang="en-US" sz="2000" dirty="0">
                <a:solidFill>
                  <a:srgbClr val="002060"/>
                </a:solidFill>
              </a:rPr>
              <a:t> </a:t>
            </a:r>
            <a:r>
              <a:rPr lang="en-US" altLang="zh-CN" dirty="0">
                <a:solidFill>
                  <a:srgbClr val="002060"/>
                </a:solidFill>
              </a:rPr>
              <a:t>reduction(</a:t>
            </a:r>
            <a:r>
              <a:rPr lang="en-US" altLang="zh-CN" dirty="0" err="1">
                <a:solidFill>
                  <a:srgbClr val="002060"/>
                </a:solidFill>
              </a:rPr>
              <a:t>operator:list</a:t>
            </a:r>
            <a:r>
              <a:rPr lang="en-US" altLang="zh-CN" dirty="0">
                <a:solidFill>
                  <a:srgbClr val="002060"/>
                </a:solidFill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共享变量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vs.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私有变量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共享变量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所有线程对于一个共享变量读写同一个区域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如果不同线程访问数组不同位置是没有问题的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如果线程访问数组中同一个元素或者访问同一个标量会造成</a:t>
            </a:r>
            <a:r>
              <a:rPr lang="en-US" sz="20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冲突</a:t>
            </a:r>
            <a:endParaRPr lang="en-US" sz="20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循环索引变量是私有变量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2303584" y="4542015"/>
            <a:ext cx="4965700" cy="16224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dirty="0" err="1">
                <a:latin typeface="Courier New" panose="02070309020205020404" pitchFamily="49" charset="0"/>
              </a:rPr>
              <a:t>ifirst</a:t>
            </a:r>
            <a:r>
              <a:rPr lang="en-US" altLang="en-US" sz="2000" dirty="0">
                <a:latin typeface="Courier New" panose="02070309020205020404" pitchFamily="49" charset="0"/>
              </a:rPr>
              <a:t> = 10;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for(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1;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&lt;= </a:t>
            </a:r>
            <a:r>
              <a:rPr lang="en-US" altLang="en-US" sz="2000" dirty="0" err="1">
                <a:latin typeface="Courier New" panose="02070309020205020404" pitchFamily="49" charset="0"/>
              </a:rPr>
              <a:t>imax</a:t>
            </a:r>
            <a:r>
              <a:rPr lang="en-US" altLang="en-US" sz="2000" dirty="0">
                <a:latin typeface="Courier New" panose="02070309020205020404" pitchFamily="49" charset="0"/>
              </a:rPr>
              <a:t>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++){  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</a:t>
            </a:r>
            <a:r>
              <a:rPr lang="en-US" altLang="en-US" sz="2000" dirty="0">
                <a:solidFill>
                  <a:srgbClr val="009900"/>
                </a:solidFill>
                <a:latin typeface="Courier New" panose="02070309020205020404" pitchFamily="49" charset="0"/>
              </a:rPr>
              <a:t>i2</a:t>
            </a:r>
            <a:r>
              <a:rPr lang="en-US" altLang="en-US" sz="2000" dirty="0">
                <a:latin typeface="Courier New" panose="02070309020205020404" pitchFamily="49" charset="0"/>
              </a:rPr>
              <a:t> = 2*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;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j[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] = </a:t>
            </a:r>
            <a:r>
              <a:rPr lang="en-US" altLang="en-US" sz="2000" dirty="0" err="1">
                <a:latin typeface="Courier New" panose="02070309020205020404" pitchFamily="49" charset="0"/>
              </a:rPr>
              <a:t>ifirst</a:t>
            </a:r>
            <a:r>
              <a:rPr lang="en-US" altLang="en-US" sz="2000" dirty="0">
                <a:latin typeface="Courier New" panose="02070309020205020404" pitchFamily="49" charset="0"/>
              </a:rPr>
              <a:t> + </a:t>
            </a:r>
            <a:r>
              <a:rPr lang="en-US" altLang="en-US" sz="2000" dirty="0">
                <a:solidFill>
                  <a:srgbClr val="009900"/>
                </a:solidFill>
                <a:latin typeface="Courier New" panose="02070309020205020404" pitchFamily="49" charset="0"/>
              </a:rPr>
              <a:t>i2</a:t>
            </a:r>
            <a:r>
              <a:rPr lang="en-US" altLang="en-US" sz="2000" dirty="0">
                <a:latin typeface="Courier New" panose="02070309020205020404" pitchFamily="49" charset="0"/>
              </a:rPr>
              <a:t>;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}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22959" y="5869094"/>
            <a:ext cx="1195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读写冲突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1874716" y="5353227"/>
            <a:ext cx="1360853" cy="618397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1874716" y="5766564"/>
            <a:ext cx="4033717" cy="28719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BSP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8093676" cy="4572763"/>
          </a:xfrm>
        </p:spPr>
        <p:txBody>
          <a:bodyPr>
            <a:normAutofit/>
          </a:bodyPr>
          <a:lstStyle/>
          <a:p>
            <a:r>
              <a:rPr lang="zh-CN" altLang="en-US" sz="2800" b="1" dirty="0"/>
              <a:t>基本概念</a:t>
            </a:r>
            <a:endParaRPr lang="en-US" altLang="zh-CN" b="1" dirty="0"/>
          </a:p>
          <a:p>
            <a:r>
              <a:rPr lang="zh-CN" altLang="en-US" b="1" dirty="0"/>
              <a:t> </a:t>
            </a:r>
            <a:r>
              <a:rPr lang="en-US" altLang="zh-CN" b="1" dirty="0"/>
              <a:t>BSP</a:t>
            </a:r>
            <a:r>
              <a:rPr lang="zh-CN" altLang="en-US" b="1" dirty="0"/>
              <a:t> </a:t>
            </a:r>
            <a:r>
              <a:rPr lang="en-US" altLang="zh-CN" b="1" dirty="0"/>
              <a:t>(Bulk</a:t>
            </a:r>
            <a:r>
              <a:rPr lang="zh-CN" altLang="en-US" b="1" dirty="0"/>
              <a:t> </a:t>
            </a:r>
            <a:r>
              <a:rPr lang="en-US" altLang="zh-CN" b="1" dirty="0"/>
              <a:t>Synchronous</a:t>
            </a:r>
            <a:r>
              <a:rPr lang="zh-CN" altLang="en-US" b="1" dirty="0"/>
              <a:t> </a:t>
            </a:r>
            <a:r>
              <a:rPr lang="en-US" altLang="zh-CN" b="1" dirty="0"/>
              <a:t>Parallel)</a:t>
            </a:r>
            <a:r>
              <a:rPr lang="zh-CN" altLang="en-US" b="1" dirty="0"/>
              <a:t> 模型 </a:t>
            </a:r>
            <a:r>
              <a:rPr lang="zh-CN" altLang="en-US" dirty="0"/>
              <a:t>，</a:t>
            </a:r>
            <a:r>
              <a:rPr lang="en-US" altLang="zh-CN" b="1" dirty="0"/>
              <a:t>"</a:t>
            </a:r>
            <a:r>
              <a:rPr lang="zh-CN" altLang="en-US" b="1" dirty="0"/>
              <a:t>块</a:t>
            </a:r>
            <a:r>
              <a:rPr lang="en-US" altLang="zh-CN" b="1" dirty="0"/>
              <a:t>"</a:t>
            </a:r>
            <a:r>
              <a:rPr lang="zh-CN" altLang="en-US" b="1" dirty="0"/>
              <a:t> 同步模型</a:t>
            </a:r>
            <a:r>
              <a:rPr lang="en-US" altLang="zh-CN" dirty="0"/>
              <a:t>,</a:t>
            </a:r>
            <a:r>
              <a:rPr lang="zh-CN" altLang="en-US" dirty="0"/>
              <a:t> </a:t>
            </a:r>
            <a:r>
              <a:rPr lang="en-US" altLang="zh-CN" dirty="0"/>
              <a:t>"</a:t>
            </a:r>
            <a:r>
              <a:rPr lang="zh-CN" altLang="en-US" dirty="0"/>
              <a:t>大</a:t>
            </a:r>
            <a:r>
              <a:rPr lang="en-US" altLang="zh-CN" dirty="0"/>
              <a:t>"</a:t>
            </a:r>
            <a:r>
              <a:rPr lang="zh-CN" altLang="en-US" dirty="0"/>
              <a:t> 同步模型</a:t>
            </a:r>
            <a:endParaRPr lang="en-US" altLang="zh-CN" dirty="0"/>
          </a:p>
          <a:p>
            <a:r>
              <a:rPr lang="zh-CN" altLang="en-US" dirty="0"/>
              <a:t>相对</a:t>
            </a:r>
            <a:r>
              <a:rPr lang="zh-CN" altLang="en-US" dirty="0"/>
              <a:t>的</a:t>
            </a:r>
            <a:r>
              <a:rPr lang="en-US" altLang="zh-CN" dirty="0"/>
              <a:t>APRAM</a:t>
            </a:r>
            <a:r>
              <a:rPr lang="zh-CN" altLang="en-US" dirty="0"/>
              <a:t>也</a:t>
            </a:r>
            <a:r>
              <a:rPr lang="zh-CN" altLang="en-US" dirty="0"/>
              <a:t>称为</a:t>
            </a:r>
            <a:r>
              <a:rPr lang="en-US" altLang="zh-CN" dirty="0"/>
              <a:t>"</a:t>
            </a:r>
            <a:r>
              <a:rPr lang="zh-CN" altLang="en-US" dirty="0"/>
              <a:t>轻量</a:t>
            </a:r>
            <a:r>
              <a:rPr lang="en-US" altLang="zh-CN" dirty="0"/>
              <a:t>"</a:t>
            </a:r>
            <a:r>
              <a:rPr lang="zh-CN" altLang="en-US" dirty="0"/>
              <a:t>同步模型</a:t>
            </a:r>
            <a:endParaRPr lang="en-US" altLang="zh-CN" dirty="0"/>
          </a:p>
          <a:p>
            <a:r>
              <a:rPr lang="zh-CN" altLang="en-US" dirty="0"/>
              <a:t>异步</a:t>
            </a:r>
            <a:r>
              <a:rPr lang="en-US" dirty="0"/>
              <a:t>MIMD‐DM</a:t>
            </a:r>
            <a:r>
              <a:rPr lang="zh-CN" altLang="en-US" dirty="0"/>
              <a:t>模型</a:t>
            </a:r>
            <a:endParaRPr lang="en-US" altLang="zh-CN" dirty="0"/>
          </a:p>
          <a:p>
            <a:pPr lvl="1"/>
            <a:r>
              <a:rPr lang="zh-CN" altLang="en-US" dirty="0"/>
              <a:t>支持消息传递系统、块内异步并行、块间显式同步</a:t>
            </a:r>
            <a:endParaRPr lang="en-US" altLang="zh-CN" dirty="0"/>
          </a:p>
          <a:p>
            <a:r>
              <a:rPr lang="zh-CN" altLang="en-US" b="1" dirty="0"/>
              <a:t>模型参数</a:t>
            </a:r>
            <a:endParaRPr lang="zh-CN" altLang="en-US" b="1" dirty="0"/>
          </a:p>
          <a:p>
            <a:pPr lvl="1"/>
            <a:r>
              <a:rPr lang="en-US" dirty="0"/>
              <a:t>p：</a:t>
            </a:r>
            <a:r>
              <a:rPr lang="zh-CN" altLang="en-US" dirty="0"/>
              <a:t>处理器数</a:t>
            </a:r>
            <a:r>
              <a:rPr lang="en-US" altLang="zh-CN" dirty="0"/>
              <a:t>(</a:t>
            </a:r>
            <a:r>
              <a:rPr lang="zh-CN" altLang="en-US" dirty="0"/>
              <a:t>带有存储器</a:t>
            </a:r>
            <a:r>
              <a:rPr lang="en-US" altLang="zh-CN" dirty="0"/>
              <a:t>)</a:t>
            </a:r>
            <a:endParaRPr lang="en-US" altLang="zh-CN" dirty="0"/>
          </a:p>
          <a:p>
            <a:pPr lvl="1"/>
            <a:r>
              <a:rPr lang="en-US" dirty="0"/>
              <a:t>L：</a:t>
            </a:r>
            <a:r>
              <a:rPr lang="zh-CN" altLang="en-US" dirty="0"/>
              <a:t>同步障时间</a:t>
            </a:r>
            <a:r>
              <a:rPr lang="en-US" altLang="zh-CN" dirty="0"/>
              <a:t>(</a:t>
            </a:r>
            <a:r>
              <a:rPr lang="en-US" dirty="0"/>
              <a:t>Barrier synchronization time)</a:t>
            </a:r>
            <a:endParaRPr lang="en-US" dirty="0"/>
          </a:p>
          <a:p>
            <a:pPr lvl="1"/>
            <a:r>
              <a:rPr lang="en-US" dirty="0"/>
              <a:t>g：</a:t>
            </a:r>
            <a:r>
              <a:rPr lang="zh-CN" altLang="en-US" dirty="0"/>
              <a:t>带宽因子</a:t>
            </a:r>
            <a:r>
              <a:rPr lang="en-US" altLang="zh-CN" dirty="0"/>
              <a:t>(</a:t>
            </a:r>
            <a:r>
              <a:rPr lang="en-US" dirty="0"/>
              <a:t>time steps/packet)=1/bandwidth</a:t>
            </a:r>
            <a:endParaRPr 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共享变量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vs.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私有变量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私有变量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通过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子句，对特定变量为每个线程创建不同的存储位置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938212" y="3429000"/>
            <a:ext cx="7267575" cy="22891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400">
                <a:latin typeface="Courier New" panose="02070309020205020404" pitchFamily="49" charset="0"/>
              </a:rPr>
              <a:t>ifirst = 10;</a:t>
            </a:r>
            <a:endParaRPr lang="en-US" altLang="en-US" sz="24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>
                <a:solidFill>
                  <a:srgbClr val="CC3300"/>
                </a:solidFill>
                <a:latin typeface="Courier New" panose="02070309020205020404" pitchFamily="49" charset="0"/>
              </a:rPr>
              <a:t>#pragma omp parallel for private(i2)</a:t>
            </a:r>
            <a:endParaRPr lang="en-US" altLang="en-US" sz="240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>
                <a:latin typeface="Courier New" panose="02070309020205020404" pitchFamily="49" charset="0"/>
              </a:rPr>
              <a:t>for(i = 1; i &lt;= imax; i++){</a:t>
            </a:r>
            <a:endParaRPr lang="en-US" altLang="en-US" sz="24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>
                <a:latin typeface="Courier New" panose="02070309020205020404" pitchFamily="49" charset="0"/>
              </a:rPr>
              <a:t>   i2 = 2*i;</a:t>
            </a:r>
            <a:endParaRPr lang="en-US" altLang="en-US" sz="24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>
                <a:latin typeface="Courier New" panose="02070309020205020404" pitchFamily="49" charset="0"/>
              </a:rPr>
              <a:t>   j[i] = ifirst + i2;</a:t>
            </a:r>
            <a:endParaRPr lang="en-US" altLang="en-US" sz="240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400">
                <a:latin typeface="Courier New" panose="02070309020205020404" pitchFamily="49" charset="0"/>
              </a:rPr>
              <a:t>}</a:t>
            </a:r>
            <a:endParaRPr lang="en-US" altLang="en-US" sz="240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共享变量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vs.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 私有变量</a:t>
            </a:r>
            <a:endParaRPr lang="en-US" altLang="zh-CN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所有线程访问同一个</a:t>
            </a:r>
            <a:r>
              <a:rPr 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ifirst</a:t>
            </a:r>
            <a:endParaRPr lang="en-US" sz="2400" b="1" dirty="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每个线程都有私有的</a:t>
            </a:r>
            <a:r>
              <a:rPr 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i2</a:t>
            </a:r>
            <a:r>
              <a:rPr 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副本</a:t>
            </a:r>
            <a:endParaRPr 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Rectangle 18"/>
          <p:cNvSpPr>
            <a:spLocks noChangeArrowheads="1"/>
          </p:cNvSpPr>
          <p:nvPr/>
        </p:nvSpPr>
        <p:spPr bwMode="auto">
          <a:xfrm>
            <a:off x="3228975" y="3905250"/>
            <a:ext cx="1981200" cy="21621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en-US" altLang="en-US" b="0"/>
          </a:p>
        </p:txBody>
      </p:sp>
      <p:sp>
        <p:nvSpPr>
          <p:cNvPr id="7" name="Line 19"/>
          <p:cNvSpPr>
            <a:spLocks noChangeShapeType="1"/>
          </p:cNvSpPr>
          <p:nvPr/>
        </p:nvSpPr>
        <p:spPr bwMode="auto">
          <a:xfrm>
            <a:off x="3238500" y="4200525"/>
            <a:ext cx="197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" name="Line 20"/>
          <p:cNvSpPr>
            <a:spLocks noChangeShapeType="1"/>
          </p:cNvSpPr>
          <p:nvPr/>
        </p:nvSpPr>
        <p:spPr bwMode="auto">
          <a:xfrm>
            <a:off x="3238500" y="4505325"/>
            <a:ext cx="197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21"/>
          <p:cNvSpPr>
            <a:spLocks noChangeShapeType="1"/>
          </p:cNvSpPr>
          <p:nvPr/>
        </p:nvSpPr>
        <p:spPr bwMode="auto">
          <a:xfrm>
            <a:off x="3238500" y="4810125"/>
            <a:ext cx="197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" name="Line 22"/>
          <p:cNvSpPr>
            <a:spLocks noChangeShapeType="1"/>
          </p:cNvSpPr>
          <p:nvPr/>
        </p:nvSpPr>
        <p:spPr bwMode="auto">
          <a:xfrm>
            <a:off x="3238500" y="5114925"/>
            <a:ext cx="19621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1" name="Line 23"/>
          <p:cNvSpPr>
            <a:spLocks noChangeShapeType="1"/>
          </p:cNvSpPr>
          <p:nvPr/>
        </p:nvSpPr>
        <p:spPr bwMode="auto">
          <a:xfrm>
            <a:off x="3228975" y="5429250"/>
            <a:ext cx="1981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2" name="Line 24"/>
          <p:cNvSpPr>
            <a:spLocks noChangeShapeType="1"/>
          </p:cNvSpPr>
          <p:nvPr/>
        </p:nvSpPr>
        <p:spPr bwMode="auto">
          <a:xfrm>
            <a:off x="3238500" y="5743575"/>
            <a:ext cx="19716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Text Box 25"/>
          <p:cNvSpPr txBox="1">
            <a:spLocks noChangeArrowheads="1"/>
          </p:cNvSpPr>
          <p:nvPr/>
        </p:nvSpPr>
        <p:spPr bwMode="auto">
          <a:xfrm>
            <a:off x="3689350" y="3875088"/>
            <a:ext cx="1117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ifirst = 10</a:t>
            </a:r>
            <a:endParaRPr lang="en-US" altLang="en-US" b="0"/>
          </a:p>
        </p:txBody>
      </p:sp>
      <p:sp>
        <p:nvSpPr>
          <p:cNvPr id="14" name="Text Box 26"/>
          <p:cNvSpPr txBox="1">
            <a:spLocks noChangeArrowheads="1"/>
          </p:cNvSpPr>
          <p:nvPr/>
        </p:nvSpPr>
        <p:spPr bwMode="auto">
          <a:xfrm rot="5400000">
            <a:off x="4002882" y="4180681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…</a:t>
            </a:r>
            <a:endParaRPr lang="en-US" altLang="en-US" b="0"/>
          </a:p>
        </p:txBody>
      </p:sp>
      <p:sp>
        <p:nvSpPr>
          <p:cNvPr id="15" name="Text Box 27"/>
          <p:cNvSpPr txBox="1">
            <a:spLocks noChangeArrowheads="1"/>
          </p:cNvSpPr>
          <p:nvPr/>
        </p:nvSpPr>
        <p:spPr bwMode="auto">
          <a:xfrm>
            <a:off x="3451225" y="4446588"/>
            <a:ext cx="1560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i2</a:t>
            </a:r>
            <a:r>
              <a:rPr lang="en-US" altLang="en-US" b="0" baseline="-25000"/>
              <a:t>thread 0</a:t>
            </a:r>
            <a:r>
              <a:rPr lang="en-US" altLang="en-US" b="0"/>
              <a:t> = ???</a:t>
            </a:r>
            <a:endParaRPr lang="en-US" altLang="en-US" b="0"/>
          </a:p>
        </p:txBody>
      </p:sp>
      <p:sp>
        <p:nvSpPr>
          <p:cNvPr id="16" name="Text Box 28"/>
          <p:cNvSpPr txBox="1">
            <a:spLocks noChangeArrowheads="1"/>
          </p:cNvSpPr>
          <p:nvPr/>
        </p:nvSpPr>
        <p:spPr bwMode="auto">
          <a:xfrm>
            <a:off x="3460750" y="5713413"/>
            <a:ext cx="156051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i2</a:t>
            </a:r>
            <a:r>
              <a:rPr lang="en-US" altLang="en-US" b="0" baseline="-25000"/>
              <a:t>thread 1</a:t>
            </a:r>
            <a:r>
              <a:rPr lang="en-US" altLang="en-US" b="0"/>
              <a:t> = ???</a:t>
            </a:r>
            <a:endParaRPr lang="en-US" altLang="en-US" b="0"/>
          </a:p>
        </p:txBody>
      </p:sp>
      <p:sp>
        <p:nvSpPr>
          <p:cNvPr id="17" name="Text Box 29"/>
          <p:cNvSpPr txBox="1">
            <a:spLocks noChangeArrowheads="1"/>
          </p:cNvSpPr>
          <p:nvPr/>
        </p:nvSpPr>
        <p:spPr bwMode="auto">
          <a:xfrm rot="5400000">
            <a:off x="4012407" y="4790281"/>
            <a:ext cx="4127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…</a:t>
            </a:r>
            <a:endParaRPr lang="en-US" altLang="en-US" b="0"/>
          </a:p>
        </p:txBody>
      </p:sp>
      <p:sp>
        <p:nvSpPr>
          <p:cNvPr id="18" name="Text Box 32"/>
          <p:cNvSpPr txBox="1">
            <a:spLocks noChangeArrowheads="1"/>
          </p:cNvSpPr>
          <p:nvPr/>
        </p:nvSpPr>
        <p:spPr bwMode="auto">
          <a:xfrm>
            <a:off x="1317625" y="411321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Thread 0</a:t>
            </a:r>
            <a:endParaRPr lang="en-US" altLang="en-US" b="0"/>
          </a:p>
        </p:txBody>
      </p:sp>
      <p:sp>
        <p:nvSpPr>
          <p:cNvPr id="19" name="Text Box 33"/>
          <p:cNvSpPr txBox="1">
            <a:spLocks noChangeArrowheads="1"/>
          </p:cNvSpPr>
          <p:nvPr/>
        </p:nvSpPr>
        <p:spPr bwMode="auto">
          <a:xfrm>
            <a:off x="6118225" y="4094163"/>
            <a:ext cx="1098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/>
              <a:t>Thread 1</a:t>
            </a:r>
            <a:endParaRPr lang="en-US" altLang="en-US" b="0"/>
          </a:p>
        </p:txBody>
      </p:sp>
      <p:sp>
        <p:nvSpPr>
          <p:cNvPr id="20" name="Line 34"/>
          <p:cNvSpPr>
            <a:spLocks noChangeShapeType="1"/>
          </p:cNvSpPr>
          <p:nvPr/>
        </p:nvSpPr>
        <p:spPr bwMode="auto">
          <a:xfrm>
            <a:off x="2438400" y="4286250"/>
            <a:ext cx="2667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1" name="Line 35"/>
          <p:cNvSpPr>
            <a:spLocks noChangeShapeType="1"/>
          </p:cNvSpPr>
          <p:nvPr/>
        </p:nvSpPr>
        <p:spPr bwMode="auto">
          <a:xfrm>
            <a:off x="2714625" y="4057650"/>
            <a:ext cx="0" cy="5905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Line 36"/>
          <p:cNvSpPr>
            <a:spLocks noChangeShapeType="1"/>
          </p:cNvSpPr>
          <p:nvPr/>
        </p:nvSpPr>
        <p:spPr bwMode="auto">
          <a:xfrm>
            <a:off x="2714625" y="4057650"/>
            <a:ext cx="381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Line 37"/>
          <p:cNvSpPr>
            <a:spLocks noChangeShapeType="1"/>
          </p:cNvSpPr>
          <p:nvPr/>
        </p:nvSpPr>
        <p:spPr bwMode="auto">
          <a:xfrm>
            <a:off x="2714625" y="4657725"/>
            <a:ext cx="36195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4" name="Line 38"/>
          <p:cNvSpPr>
            <a:spLocks noChangeShapeType="1"/>
          </p:cNvSpPr>
          <p:nvPr/>
        </p:nvSpPr>
        <p:spPr bwMode="auto">
          <a:xfrm flipH="1">
            <a:off x="5800725" y="4267200"/>
            <a:ext cx="304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5" name="Line 39"/>
          <p:cNvSpPr>
            <a:spLocks noChangeShapeType="1"/>
          </p:cNvSpPr>
          <p:nvPr/>
        </p:nvSpPr>
        <p:spPr bwMode="auto">
          <a:xfrm flipH="1">
            <a:off x="5800725" y="4038600"/>
            <a:ext cx="0" cy="1866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6" name="Line 40"/>
          <p:cNvSpPr>
            <a:spLocks noChangeShapeType="1"/>
          </p:cNvSpPr>
          <p:nvPr/>
        </p:nvSpPr>
        <p:spPr bwMode="auto">
          <a:xfrm flipH="1">
            <a:off x="5381625" y="4038600"/>
            <a:ext cx="4191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7" name="Line 41"/>
          <p:cNvSpPr>
            <a:spLocks noChangeShapeType="1"/>
          </p:cNvSpPr>
          <p:nvPr/>
        </p:nvSpPr>
        <p:spPr bwMode="auto">
          <a:xfrm flipH="1">
            <a:off x="5391150" y="5915025"/>
            <a:ext cx="40957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829" y="1651040"/>
            <a:ext cx="5354515" cy="43515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定积分串行版本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8663" y="1193801"/>
            <a:ext cx="4281854" cy="3938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079" y="5148747"/>
            <a:ext cx="3481435" cy="1501214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 </a:t>
            </a:r>
            <a:r>
              <a:rPr lang="en-US" altLang="zh-CN" dirty="0"/>
              <a:t>V0</a:t>
            </a:r>
            <a:r>
              <a:rPr lang="zh-CN" altLang="en-US" dirty="0"/>
              <a:t> 人工划分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3442" y="1729801"/>
            <a:ext cx="4588057" cy="29639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650" y="4726098"/>
            <a:ext cx="4354510" cy="190329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248991" y="5677746"/>
            <a:ext cx="844062" cy="148243"/>
          </a:xfrm>
          <a:prstGeom prst="rect">
            <a:avLst/>
          </a:prstGeom>
          <a:solidFill>
            <a:srgbClr val="FF0000">
              <a:alpha val="12713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 </a:t>
            </a:r>
            <a:r>
              <a:rPr lang="en-US" altLang="zh-CN" dirty="0"/>
              <a:t>V1</a:t>
            </a:r>
            <a:r>
              <a:rPr lang="zh-CN" altLang="en-US" dirty="0"/>
              <a:t> 无竞争条件的人工划分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06994" y="1688268"/>
            <a:ext cx="4010307" cy="5169732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 </a:t>
            </a:r>
            <a:r>
              <a:rPr lang="en-US" altLang="zh-CN" dirty="0"/>
              <a:t>V2</a:t>
            </a:r>
            <a:r>
              <a:rPr lang="zh-CN" altLang="en-US" dirty="0"/>
              <a:t>  基于锁的隐式划分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8422" y="1791667"/>
            <a:ext cx="6469415" cy="37700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789" y="5508505"/>
            <a:ext cx="2493336" cy="95566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定积分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 </a:t>
            </a:r>
            <a:r>
              <a:rPr lang="en-US" altLang="zh-CN" dirty="0"/>
              <a:t>V3</a:t>
            </a:r>
            <a:r>
              <a:rPr lang="zh-CN" altLang="en-US" dirty="0"/>
              <a:t>  基于规约的隐式划分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7269" y="1871379"/>
            <a:ext cx="6690707" cy="232793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269" y="4279427"/>
            <a:ext cx="5581103" cy="2270702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59" y="2452565"/>
            <a:ext cx="7772400" cy="2617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135" y="1784493"/>
            <a:ext cx="6642100" cy="4191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411043"/>
            <a:ext cx="7772400" cy="20359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BSP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5482" y="1296331"/>
            <a:ext cx="3966518" cy="4572763"/>
          </a:xfrm>
        </p:spPr>
        <p:txBody>
          <a:bodyPr>
            <a:normAutofit/>
          </a:bodyPr>
          <a:lstStyle/>
          <a:p>
            <a:r>
              <a:rPr lang="zh-CN" altLang="en-US" sz="2600" b="1" dirty="0"/>
              <a:t>计算过程</a:t>
            </a:r>
            <a:endParaRPr lang="zh-CN" altLang="en-US" sz="2600" b="1" dirty="0"/>
          </a:p>
          <a:p>
            <a:r>
              <a:rPr lang="zh-CN" altLang="en-US" dirty="0"/>
              <a:t>计算由一些列的全局同步分开的、周期为</a:t>
            </a:r>
            <a:r>
              <a:rPr lang="en-US" altLang="zh-CN" dirty="0"/>
              <a:t>L</a:t>
            </a:r>
            <a:r>
              <a:rPr lang="zh-CN" altLang="en-US" dirty="0"/>
              <a:t>的若干超级步组成</a:t>
            </a:r>
            <a:endParaRPr lang="en-US" altLang="zh-CN" dirty="0"/>
          </a:p>
          <a:p>
            <a:r>
              <a:rPr lang="zh-CN" altLang="en-US" dirty="0"/>
              <a:t>在各超级步中，每个处理器均执行局部计算，并通过</a:t>
            </a:r>
            <a:r>
              <a:rPr lang="zh-CN" altLang="en-US" dirty="0"/>
              <a:t>选路器</a:t>
            </a:r>
            <a:r>
              <a:rPr lang="zh-CN" altLang="en-US" dirty="0"/>
              <a:t>发送和接收消息</a:t>
            </a:r>
            <a:endParaRPr lang="en-US" altLang="zh-CN" dirty="0"/>
          </a:p>
          <a:p>
            <a:r>
              <a:rPr lang="zh-CN" altLang="en-US" dirty="0"/>
              <a:t>然后作一全局检查，以确定该</a:t>
            </a:r>
            <a:r>
              <a:rPr lang="zh-CN" altLang="en-US" dirty="0"/>
              <a:t>超级步</a:t>
            </a:r>
            <a:r>
              <a:rPr lang="zh-CN" altLang="en-US" dirty="0"/>
              <a:t>是否由</a:t>
            </a:r>
            <a:r>
              <a:rPr lang="zh-CN" altLang="en-US" dirty="0"/>
              <a:t>所有</a:t>
            </a:r>
            <a:r>
              <a:rPr lang="zh-CN" altLang="en-US" dirty="0"/>
              <a:t>处理器完成；若是则前进到下一超级步，否则下一个</a:t>
            </a:r>
            <a:r>
              <a:rPr lang="en-US" altLang="zh-CN" dirty="0"/>
              <a:t>L</a:t>
            </a:r>
            <a:r>
              <a:rPr lang="zh-CN" altLang="en-US" dirty="0"/>
              <a:t>周期分配给未曾完成的超级步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66785" y="1825233"/>
            <a:ext cx="3658115" cy="366728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firstprivate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子句作用，但是私有变量副本会初始化为“外部”变量的值</a:t>
            </a:r>
            <a:endParaRPr 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Text Box 9"/>
          <p:cNvSpPr txBox="1">
            <a:spLocks noChangeArrowheads="1"/>
          </p:cNvSpPr>
          <p:nvPr/>
        </p:nvSpPr>
        <p:spPr bwMode="auto">
          <a:xfrm>
            <a:off x="1503443" y="2822106"/>
            <a:ext cx="4864100" cy="135421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= 0;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for(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= 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&lt; </a:t>
            </a:r>
            <a:r>
              <a:rPr lang="en-US" altLang="en-US" sz="1600" dirty="0" err="1">
                <a:latin typeface="Courier New" panose="02070309020205020404" pitchFamily="49" charset="0"/>
              </a:rPr>
              <a:t>imax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++){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  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=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+ 1;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   j[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 =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}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sp>
        <p:nvSpPr>
          <p:cNvPr id="7" name="Text Box 7"/>
          <p:cNvSpPr txBox="1">
            <a:spLocks noChangeArrowheads="1"/>
          </p:cNvSpPr>
          <p:nvPr/>
        </p:nvSpPr>
        <p:spPr bwMode="auto">
          <a:xfrm>
            <a:off x="1503443" y="4401964"/>
            <a:ext cx="5974864" cy="156966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= 0;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#pragma 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 parallel for</a:t>
            </a:r>
            <a:r>
              <a:rPr lang="zh-CN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firstprivate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)</a:t>
            </a:r>
            <a:endParaRPr lang="en-US" altLang="en-US" sz="1600" dirty="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for(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= 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&lt; </a:t>
            </a:r>
            <a:r>
              <a:rPr lang="en-US" altLang="en-US" sz="1600" dirty="0" err="1">
                <a:latin typeface="Courier New" panose="02070309020205020404" pitchFamily="49" charset="0"/>
              </a:rPr>
              <a:t>imax</a:t>
            </a:r>
            <a:r>
              <a:rPr lang="en-US" altLang="en-US" sz="1600" dirty="0">
                <a:latin typeface="Courier New" panose="02070309020205020404" pitchFamily="49" charset="0"/>
              </a:rPr>
              <a:t>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++){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  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=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 + 1;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   j[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 = </a:t>
            </a:r>
            <a:r>
              <a:rPr lang="en-US" altLang="en-US" sz="1600" dirty="0" err="1">
                <a:latin typeface="Courier New" panose="02070309020205020404" pitchFamily="49" charset="0"/>
              </a:rPr>
              <a:t>iper</a:t>
            </a:r>
            <a:r>
              <a:rPr lang="en-US" altLang="en-US" sz="1600" dirty="0">
                <a:latin typeface="Courier New" panose="02070309020205020404" pitchFamily="49" charset="0"/>
              </a:rPr>
              <a:t>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}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22820" y="593433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如果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这里使用</a:t>
            </a:r>
            <a:r>
              <a:rPr lang="en-US" altLang="zh-CN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zh-CN" altLang="en-US" sz="18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会有什么问题？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11294" y="638672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iper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在每个线程中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创建</a:t>
            </a:r>
            <a:r>
              <a:rPr lang="zh-CN" altLang="en-US" sz="1800" dirty="0">
                <a:solidFill>
                  <a:srgbClr val="FF0000"/>
                </a:solidFill>
                <a:highlight>
                  <a:srgbClr val="FFFF00"/>
                </a:highlight>
                <a:latin typeface="宋体" panose="02010600030101010101" pitchFamily="2" charset="-122"/>
                <a:ea typeface="宋体" panose="02010600030101010101" pitchFamily="2" charset="-122"/>
              </a:rPr>
              <a:t>，但是没有初始化</a:t>
            </a:r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1478767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lastprivate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同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private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子句作用，但是当线程执行完</a:t>
            </a:r>
            <a:r>
              <a:rPr lang="zh-CN" altLang="en-US" sz="2200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顺序代码块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的最后一次迭代时，将值赋给“外部”变量，与顺序执行结果一致</a:t>
            </a:r>
            <a:endParaRPr lang="en-US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123433" y="3052166"/>
            <a:ext cx="6897134" cy="1323439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rIns="0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#pragma 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 parallel for</a:t>
            </a:r>
            <a:r>
              <a:rPr lang="zh-CN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 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lastprivate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(</a:t>
            </a:r>
            <a:r>
              <a:rPr lang="en-US" altLang="en-US" sz="1600" dirty="0" err="1">
                <a:solidFill>
                  <a:srgbClr val="CC3300"/>
                </a:solidFill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solidFill>
                  <a:srgbClr val="CC3300"/>
                </a:solidFill>
                <a:latin typeface="Courier New" panose="02070309020205020404" pitchFamily="49" charset="0"/>
              </a:rPr>
              <a:t>)</a:t>
            </a:r>
            <a:endParaRPr lang="en-US" altLang="en-US" sz="1600" dirty="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for(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= 0;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 &lt; maxi-1; 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++){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   a[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 = b[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];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}</a:t>
            </a:r>
            <a:endParaRPr lang="en-US" altLang="en-US" sz="16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1600" dirty="0">
                <a:latin typeface="Courier New" panose="02070309020205020404" pitchFamily="49" charset="0"/>
              </a:rPr>
              <a:t>a(</a:t>
            </a:r>
            <a:r>
              <a:rPr lang="en-US" altLang="en-US" sz="1600" dirty="0" err="1">
                <a:latin typeface="Courier New" panose="02070309020205020404" pitchFamily="49" charset="0"/>
              </a:rPr>
              <a:t>i</a:t>
            </a:r>
            <a:r>
              <a:rPr lang="en-US" altLang="en-US" sz="1600" dirty="0">
                <a:latin typeface="Courier New" panose="02070309020205020404" pitchFamily="49" charset="0"/>
              </a:rPr>
              <a:t>) = b(1);</a:t>
            </a:r>
            <a:endParaRPr lang="en-US" altLang="en-US" sz="16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stdio.h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stdlib.h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main(void){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x;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x=44;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#pragma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parallel for </a:t>
            </a:r>
            <a:r>
              <a:rPr lang="en-US" sz="1600" b="1" i="0" u="none" strike="noStrike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private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(x)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for(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=0;i&lt;=10;i++){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("Thread number: %d     x: %d\n",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omp_get_thread_num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(),x);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("x is %d\n", 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1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2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9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10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6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7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8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3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4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5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 is 44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4642" y="4582633"/>
            <a:ext cx="308344" cy="23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stdio.h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stdlib.h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main(void){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x;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x=44;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#pragma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parallel for </a:t>
            </a:r>
            <a:r>
              <a:rPr lang="en-US" sz="1600" b="1" i="0" u="none" strike="noStrike" dirty="0" err="1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firstprivate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(x)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for(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=0;i&lt;=10;i++){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("Thread number: %d     x: %d\n",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omp_get_thread_num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(),x);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("x is %d\n", 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1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2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9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10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6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7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8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3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4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5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 is 44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54642" y="4582633"/>
            <a:ext cx="308344" cy="23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stdio.h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stdlib.h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#include &lt;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omp.h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&gt;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 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main(void){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int x;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201295" lvl="1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x=44;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#pragma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parallel for </a:t>
            </a:r>
            <a:r>
              <a:rPr lang="en-US" sz="1600" b="1" dirty="0" err="1">
                <a:solidFill>
                  <a:srgbClr val="FF0000"/>
                </a:solidFill>
                <a:latin typeface="PT Sans" panose="020B0503020203020204" pitchFamily="34" charset="77"/>
              </a:rPr>
              <a:t>last</a:t>
            </a:r>
            <a:r>
              <a:rPr lang="en-US" sz="1600" b="1" i="0" u="none" strike="noStrike" dirty="0" err="1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private</a:t>
            </a:r>
            <a:r>
              <a:rPr lang="en-US" sz="1600" b="0" i="0" u="none" strike="noStrike" dirty="0">
                <a:solidFill>
                  <a:srgbClr val="FF0000"/>
                </a:solidFill>
                <a:effectLst/>
                <a:latin typeface="PT Sans" panose="020B0503020203020204" pitchFamily="34" charset="77"/>
              </a:rPr>
              <a:t>(x) </a:t>
            </a:r>
            <a:endParaRPr lang="en-US" sz="1600" b="0" i="0" u="none" strike="noStrike" dirty="0">
              <a:solidFill>
                <a:srgbClr val="FF0000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for(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=0;i&lt;=10;i++){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 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x=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i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   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("Thread number: %d     x: %d\n",</a:t>
            </a: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omp_get_thread_num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(),x);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marL="384175" lvl="2" indent="0" fontAlgn="base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dirty="0" err="1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printf</a:t>
            </a: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("x is %d\n", x);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}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4721697"/>
          </a:xfrm>
        </p:spPr>
        <p:txBody>
          <a:bodyPr>
            <a:noAutofit/>
          </a:bodyPr>
          <a:lstStyle/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1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0     x: 2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9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3     x: 10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6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7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2     x: 8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3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4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Thread number: 1     x: 5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  <a:p>
            <a:pPr algn="l" fontAlgn="base">
              <a:spcBef>
                <a:spcPts val="0"/>
              </a:spcBef>
              <a:spcAft>
                <a:spcPts val="0"/>
              </a:spcAft>
            </a:pPr>
            <a:r>
              <a:rPr lang="en-US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x is </a:t>
            </a:r>
            <a:r>
              <a:rPr lang="en-US" altLang="zh-CN" sz="1600" b="0" i="0" u="none" strike="noStrike" dirty="0">
                <a:solidFill>
                  <a:srgbClr val="666666"/>
                </a:solidFill>
                <a:effectLst/>
                <a:latin typeface="PT Sans" panose="020B0503020203020204" pitchFamily="34" charset="77"/>
              </a:rPr>
              <a:t>10</a:t>
            </a:r>
            <a:endParaRPr lang="en-US" sz="1600" b="0" i="0" u="none" strike="noStrike" dirty="0">
              <a:solidFill>
                <a:srgbClr val="666666"/>
              </a:solidFill>
              <a:effectLst/>
              <a:latin typeface="PT Sans" panose="020B0503020203020204" pitchFamily="34" charset="7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44009" y="4604739"/>
            <a:ext cx="308344" cy="2339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en-US" altLang="zh-CN" sz="2400" b="1" dirty="0"/>
              <a:t>p</a:t>
            </a:r>
            <a:r>
              <a:rPr lang="en-US" sz="2400" b="1" dirty="0"/>
              <a:t>arallel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for</a:t>
            </a:r>
            <a:r>
              <a:rPr lang="zh-CN" altLang="en-US" sz="2400" b="1" dirty="0"/>
              <a:t>  循环级并行</a:t>
            </a:r>
            <a:endParaRPr lang="en-US" altLang="zh-CN" sz="2400" b="1" dirty="0"/>
          </a:p>
          <a:p>
            <a:r>
              <a:rPr 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并不是所有循环都能使用该方法</a:t>
            </a:r>
            <a:endParaRPr lang="en-US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循环需要特定条件，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OpenMP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称为规范形式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循环控制变量必须为整型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循环控制变量在循环体内不能修改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用作循环终止条件的变量在整个循环中必须是循环不变的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循环控制变量递增或者递减的幅度必须是循环不变的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使用的逻辑或者算术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运算符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必须符合要求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不能使用任何退出循环的操作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47102" y="4758966"/>
            <a:ext cx="3870251" cy="201362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147876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en-US" sz="3200" dirty="0">
                <a:solidFill>
                  <a:srgbClr val="CC3300"/>
                </a:solidFill>
              </a:rPr>
              <a:t>barrier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用于同步各个线程</a:t>
            </a:r>
            <a:endParaRPr lang="en-US" sz="2400" dirty="0"/>
          </a:p>
        </p:txBody>
      </p:sp>
      <p:sp>
        <p:nvSpPr>
          <p:cNvPr id="4" name="Text Box 7"/>
          <p:cNvSpPr txBox="1">
            <a:spLocks noChangeArrowheads="1"/>
          </p:cNvSpPr>
          <p:nvPr/>
        </p:nvSpPr>
        <p:spPr bwMode="auto">
          <a:xfrm>
            <a:off x="1397958" y="2633662"/>
            <a:ext cx="7416433" cy="20313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#pragma </a:t>
            </a:r>
            <a:r>
              <a:rPr lang="en-US" altLang="en-US" dirty="0" err="1">
                <a:latin typeface="Courier New" panose="02070309020205020404" pitchFamily="49" charset="0"/>
              </a:rPr>
              <a:t>omp</a:t>
            </a:r>
            <a:r>
              <a:rPr lang="en-US" altLang="en-US" dirty="0">
                <a:latin typeface="Courier New" panose="02070309020205020404" pitchFamily="49" charset="0"/>
              </a:rPr>
              <a:t> parallel private(</a:t>
            </a:r>
            <a:r>
              <a:rPr lang="en-US" altLang="en-US" dirty="0" err="1">
                <a:latin typeface="Courier New" panose="02070309020205020404" pitchFamily="49" charset="0"/>
              </a:rPr>
              <a:t>myid,istart,iend</a:t>
            </a:r>
            <a:r>
              <a:rPr lang="en-US" altLang="en-US" dirty="0">
                <a:latin typeface="Courier New" panose="02070309020205020404" pitchFamily="49" charset="0"/>
              </a:rPr>
              <a:t>)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</a:rPr>
              <a:t>myrange</a:t>
            </a:r>
            <a:r>
              <a:rPr lang="en-US" altLang="en-US" dirty="0">
                <a:latin typeface="Courier New" panose="02070309020205020404" pitchFamily="49" charset="0"/>
              </a:rPr>
              <a:t>(</a:t>
            </a:r>
            <a:r>
              <a:rPr lang="en-US" altLang="en-US" dirty="0" err="1">
                <a:latin typeface="Courier New" panose="02070309020205020404" pitchFamily="49" charset="0"/>
              </a:rPr>
              <a:t>myid,istart,iend</a:t>
            </a:r>
            <a:r>
              <a:rPr lang="en-US" altLang="en-US" dirty="0">
                <a:latin typeface="Courier New" panose="02070309020205020404" pitchFamily="49" charset="0"/>
              </a:rPr>
              <a:t>);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for(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=</a:t>
            </a:r>
            <a:r>
              <a:rPr lang="en-US" altLang="en-US" dirty="0" err="1">
                <a:latin typeface="Courier New" panose="02070309020205020404" pitchFamily="49" charset="0"/>
              </a:rPr>
              <a:t>istart</a:t>
            </a:r>
            <a:r>
              <a:rPr lang="en-US" altLang="en-US" dirty="0">
                <a:latin typeface="Courier New" panose="02070309020205020404" pitchFamily="49" charset="0"/>
              </a:rPr>
              <a:t>; 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&lt;=</a:t>
            </a:r>
            <a:r>
              <a:rPr lang="en-US" altLang="en-US" dirty="0" err="1">
                <a:latin typeface="Courier New" panose="02070309020205020404" pitchFamily="49" charset="0"/>
              </a:rPr>
              <a:t>iend</a:t>
            </a:r>
            <a:r>
              <a:rPr lang="en-US" altLang="en-US" dirty="0">
                <a:latin typeface="Courier New" panose="02070309020205020404" pitchFamily="49" charset="0"/>
              </a:rPr>
              <a:t>; 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++){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   a[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] = a[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] – b[</a:t>
            </a:r>
            <a:r>
              <a:rPr lang="en-US" altLang="en-US" dirty="0" err="1">
                <a:latin typeface="Courier New" panose="02070309020205020404" pitchFamily="49" charset="0"/>
              </a:rPr>
              <a:t>i</a:t>
            </a:r>
            <a:r>
              <a:rPr lang="en-US" altLang="en-US" dirty="0">
                <a:latin typeface="Courier New" panose="02070309020205020404" pitchFamily="49" charset="0"/>
              </a:rPr>
              <a:t>];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}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>
                <a:latin typeface="Courier New" panose="02070309020205020404" pitchFamily="49" charset="0"/>
              </a:rPr>
              <a:t>#pragma </a:t>
            </a:r>
            <a:r>
              <a:rPr lang="en-US" altLang="en-US" dirty="0" err="1">
                <a:latin typeface="Courier New" panose="02070309020205020404" pitchFamily="49" charset="0"/>
              </a:rPr>
              <a:t>omp</a:t>
            </a:r>
            <a:r>
              <a:rPr lang="en-US" altLang="en-US" dirty="0">
                <a:latin typeface="Courier New" panose="02070309020205020404" pitchFamily="49" charset="0"/>
              </a:rPr>
              <a:t> barrier</a:t>
            </a:r>
            <a:endParaRPr lang="en-US" altLang="en-US" dirty="0">
              <a:latin typeface="Courier New" panose="02070309020205020404" pitchFamily="49" charset="0"/>
            </a:endParaRPr>
          </a:p>
          <a:p>
            <a:pPr eaLnBrk="1" hangingPunct="1"/>
            <a:r>
              <a:rPr lang="en-US" altLang="en-US" dirty="0" err="1">
                <a:latin typeface="Courier New" panose="02070309020205020404" pitchFamily="49" charset="0"/>
              </a:rPr>
              <a:t>myval</a:t>
            </a:r>
            <a:r>
              <a:rPr lang="en-US" altLang="en-US" dirty="0">
                <a:latin typeface="Courier New" panose="02070309020205020404" pitchFamily="49" charset="0"/>
              </a:rPr>
              <a:t>[</a:t>
            </a:r>
            <a:r>
              <a:rPr lang="en-US" altLang="en-US" dirty="0" err="1">
                <a:latin typeface="Courier New" panose="02070309020205020404" pitchFamily="49" charset="0"/>
              </a:rPr>
              <a:t>myid</a:t>
            </a:r>
            <a:r>
              <a:rPr lang="en-US" altLang="en-US" dirty="0">
                <a:latin typeface="Courier New" panose="02070309020205020404" pitchFamily="49" charset="0"/>
              </a:rPr>
              <a:t>] = a[</a:t>
            </a:r>
            <a:r>
              <a:rPr lang="en-US" altLang="en-US" dirty="0" err="1">
                <a:latin typeface="Courier New" panose="02070309020205020404" pitchFamily="49" charset="0"/>
              </a:rPr>
              <a:t>istart</a:t>
            </a:r>
            <a:r>
              <a:rPr lang="en-US" altLang="en-US" dirty="0">
                <a:latin typeface="Courier New" panose="02070309020205020404" pitchFamily="49" charset="0"/>
              </a:rPr>
              <a:t>] + a[0]</a:t>
            </a:r>
            <a:endParaRPr lang="en-US" altLang="en-US" dirty="0">
              <a:latin typeface="Courier New" panose="02070309020205020404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89369" y="5342456"/>
            <a:ext cx="711999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barrier</a:t>
            </a:r>
            <a:r>
              <a:rPr lang="en-US" altLang="en-US" sz="2000" dirty="0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确保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a(1) or a[0] </a:t>
            </a:r>
            <a:r>
              <a:rPr lang="en-US" altLang="en-US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都运行结束后再计算</a:t>
            </a:r>
            <a:r>
              <a:rPr lang="en-US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en-US" sz="2000" dirty="0" err="1">
                <a:solidFill>
                  <a:srgbClr val="CC33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myval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BSP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>
            <a:normAutofit/>
          </a:bodyPr>
          <a:lstStyle/>
          <a:p>
            <a:pPr marL="201295" lvl="1" indent="0">
              <a:buNone/>
            </a:pPr>
            <a:r>
              <a:rPr lang="zh-CN" altLang="en-US" sz="2400" b="1" dirty="0"/>
              <a:t>并行加法</a:t>
            </a:r>
            <a:endParaRPr lang="en-US" altLang="zh-CN" sz="2400" b="1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213"/>
          <a:stretch>
            <a:fillRect/>
          </a:stretch>
        </p:blipFill>
        <p:spPr bwMode="auto">
          <a:xfrm>
            <a:off x="1821352" y="2471690"/>
            <a:ext cx="6096001" cy="1355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1241426" y="2866996"/>
            <a:ext cx="497924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parallel private(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myrange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for(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istart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&lt;=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++){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a[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 = a[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 – b[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}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barrier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master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	write(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fid,sizeof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(float),iend-istart+1,a);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end master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do_work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end parallel 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10" name="Content Placeholder 5"/>
          <p:cNvSpPr txBox="1"/>
          <p:nvPr/>
        </p:nvSpPr>
        <p:spPr>
          <a:xfrm>
            <a:off x="822959" y="1296331"/>
            <a:ext cx="7831943" cy="147876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17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705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93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815" indent="-182880" algn="l" defTabSz="914400" rtl="0" eaLnBrk="1" latinLnBrk="0" hangingPunct="1">
              <a:lnSpc>
                <a:spcPct val="12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09982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29984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49987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699895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anose="020F0502020204030204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en-US" sz="3200" dirty="0">
                <a:solidFill>
                  <a:srgbClr val="CC3300"/>
                </a:solidFill>
              </a:rPr>
              <a:t>master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部分代码仅在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线程运行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非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master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线程会跳过该部分代码，执行后续程序</a:t>
            </a:r>
            <a:endParaRPr lang="en-US" sz="2400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1478767"/>
          </a:xfrm>
        </p:spPr>
        <p:txBody>
          <a:bodyPr>
            <a:normAutofit lnSpcReduction="10000"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en-US" sz="3200" dirty="0">
                <a:solidFill>
                  <a:srgbClr val="CC3300"/>
                </a:solidFill>
              </a:rPr>
              <a:t>single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部分代码仅在一个线程运行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代码块后存在一个隐式同步操作</a:t>
            </a:r>
            <a:endParaRPr lang="en-US" sz="2400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1298575" y="2775098"/>
            <a:ext cx="497924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parallel private(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myrange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for(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istart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&lt;=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++){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a[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 = a[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 – b[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];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}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barrier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single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	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fwrite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fid,sizeof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(float),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nvals,a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end single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do_work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istart,iend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end parallel 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2308106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en-US" sz="3200" dirty="0">
                <a:solidFill>
                  <a:srgbClr val="CC3300"/>
                </a:solidFill>
              </a:rPr>
              <a:t>critical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该代码可以被线程运行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线程之间执行该部分代码无顺序要求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同一时刻仅有一个线程执行该部分代码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786270" y="3429000"/>
            <a:ext cx="4512774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parallel private(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)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myrange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myid,istart,iend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for(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=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istart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&lt;=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iend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;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++){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   a[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] = a[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] – b[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];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}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critical</a:t>
            </a:r>
            <a:endParaRPr lang="en-US" altLang="en-US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	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mycrit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myid,a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end critical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do_work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(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istart,iend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);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b="0" dirty="0">
                <a:latin typeface="Times New Roman" panose="02020603050405020304" charset="0"/>
                <a:cs typeface="Times New Roman" panose="02020603050405020304" charset="0"/>
              </a:rPr>
              <a:t> end parallel </a:t>
            </a:r>
            <a:endParaRPr lang="en-US" altLang="en-US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0"/>
            <a:ext cx="7831943" cy="3732869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en-US" sz="3200" dirty="0">
                <a:solidFill>
                  <a:srgbClr val="CC3300"/>
                </a:solidFill>
              </a:rPr>
              <a:t>atomic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使用硬件平台相关原子指令，加速单条语句临界区执行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与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CPU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的原子指令密切相关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x++,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x--,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++x,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--x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binop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expr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binop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expr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expr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 err="1">
                <a:latin typeface="宋体" panose="02010600030101010101" pitchFamily="2" charset="-122"/>
                <a:ea typeface="宋体" panose="02010600030101010101" pitchFamily="2" charset="-122"/>
              </a:rPr>
              <a:t>binop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86270" y="545450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2243469" y="4992837"/>
            <a:ext cx="2795958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atomic</a:t>
            </a:r>
            <a:endParaRPr lang="en-US" altLang="en-US" sz="24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x++;</a:t>
            </a:r>
            <a:endParaRPr lang="en-US" altLang="en-US" sz="24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831943" cy="2033313"/>
          </a:xfrm>
        </p:spPr>
        <p:txBody>
          <a:bodyPr>
            <a:normAutofit/>
          </a:bodyPr>
          <a:lstStyle/>
          <a:p>
            <a:r>
              <a:rPr lang="en-US" sz="2400" b="1" dirty="0" err="1">
                <a:latin typeface="宋体" panose="02010600030101010101" pitchFamily="2" charset="-122"/>
                <a:ea typeface="宋体" panose="02010600030101010101" pitchFamily="2" charset="-122"/>
              </a:rPr>
              <a:t>同步控制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</a:rPr>
              <a:t>--</a:t>
            </a:r>
            <a:r>
              <a:rPr lang="en-US" altLang="en-US" sz="2400" dirty="0">
                <a:solidFill>
                  <a:srgbClr val="CC3300"/>
                </a:solidFill>
              </a:rPr>
              <a:t> </a:t>
            </a:r>
            <a:r>
              <a:rPr lang="en-US" altLang="zh-CN" sz="3200" dirty="0">
                <a:solidFill>
                  <a:srgbClr val="CC3300"/>
                </a:solidFill>
              </a:rPr>
              <a:t>ordered</a:t>
            </a:r>
            <a:endParaRPr lang="en-US" sz="24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用于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parallel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200" dirty="0">
                <a:latin typeface="宋体" panose="02010600030101010101" pitchFamily="2" charset="-122"/>
                <a:ea typeface="宋体" panose="02010600030101010101" pitchFamily="2" charset="-122"/>
              </a:rPr>
              <a:t>for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，强制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标记的</a:t>
            </a:r>
            <a:r>
              <a:rPr lang="zh-CN" altLang="en-US" sz="2200" dirty="0">
                <a:latin typeface="宋体" panose="02010600030101010101" pitchFamily="2" charset="-122"/>
                <a:ea typeface="宋体" panose="02010600030101010101" pitchFamily="2" charset="-122"/>
              </a:rPr>
              <a:t>代码块与顺序执行相同</a:t>
            </a:r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22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1342360" y="3329644"/>
            <a:ext cx="6680200" cy="223202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rIns="0">
            <a:spAutoFit/>
          </a:bodyPr>
          <a:lstStyle>
            <a:lvl1pPr marL="342900" indent="-3429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1" eaLnBrk="1" hangingPunct="1"/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#pragma </a:t>
            </a:r>
            <a:r>
              <a:rPr lang="en-US" altLang="en-US" sz="2000" dirty="0" err="1">
                <a:solidFill>
                  <a:srgbClr val="CC33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 parallel for</a:t>
            </a:r>
            <a:endParaRPr lang="en-US" altLang="en-US" sz="2000" dirty="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for(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= 0;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 &lt; </a:t>
            </a:r>
            <a:r>
              <a:rPr lang="en-US" altLang="en-US" sz="2000" dirty="0" err="1">
                <a:latin typeface="Courier New" panose="02070309020205020404" pitchFamily="49" charset="0"/>
              </a:rPr>
              <a:t>nproc</a:t>
            </a:r>
            <a:r>
              <a:rPr lang="en-US" altLang="en-US" sz="2000" dirty="0">
                <a:latin typeface="Courier New" panose="02070309020205020404" pitchFamily="49" charset="0"/>
              </a:rPr>
              <a:t>; 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++){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</a:rPr>
              <a:t>do_lots_of_work</a:t>
            </a:r>
            <a:r>
              <a:rPr lang="en-US" altLang="en-US" sz="2000" dirty="0">
                <a:latin typeface="Courier New" panose="02070309020205020404" pitchFamily="49" charset="0"/>
              </a:rPr>
              <a:t>(result[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]);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</a:t>
            </a:r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#pragma </a:t>
            </a:r>
            <a:r>
              <a:rPr lang="en-US" altLang="en-US" sz="2000" dirty="0" err="1">
                <a:solidFill>
                  <a:srgbClr val="CC33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 ordered</a:t>
            </a:r>
            <a:endParaRPr lang="en-US" altLang="en-US" sz="2000" dirty="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</a:t>
            </a:r>
            <a:r>
              <a:rPr lang="en-US" altLang="en-US" sz="2000" dirty="0" err="1">
                <a:latin typeface="Courier New" panose="02070309020205020404" pitchFamily="49" charset="0"/>
              </a:rPr>
              <a:t>fprintf</a:t>
            </a:r>
            <a:r>
              <a:rPr lang="en-US" altLang="en-US" sz="2000" dirty="0">
                <a:latin typeface="Courier New" panose="02070309020205020404" pitchFamily="49" charset="0"/>
              </a:rPr>
              <a:t>(</a:t>
            </a:r>
            <a:r>
              <a:rPr lang="en-US" altLang="en-US" sz="2000" dirty="0" err="1">
                <a:latin typeface="Courier New" panose="02070309020205020404" pitchFamily="49" charset="0"/>
              </a:rPr>
              <a:t>fid,”%d</a:t>
            </a:r>
            <a:r>
              <a:rPr lang="en-US" altLang="en-US" sz="2000" dirty="0">
                <a:latin typeface="Courier New" panose="02070309020205020404" pitchFamily="49" charset="0"/>
              </a:rPr>
              <a:t> %f\n,”</a:t>
            </a:r>
            <a:r>
              <a:rPr lang="en-US" altLang="en-US" sz="2000" dirty="0" err="1">
                <a:latin typeface="Courier New" panose="02070309020205020404" pitchFamily="49" charset="0"/>
              </a:rPr>
              <a:t>i,result</a:t>
            </a:r>
            <a:r>
              <a:rPr lang="en-US" altLang="en-US" sz="2000" dirty="0">
                <a:latin typeface="Courier New" panose="02070309020205020404" pitchFamily="49" charset="0"/>
              </a:rPr>
              <a:t>[</a:t>
            </a:r>
            <a:r>
              <a:rPr lang="en-US" altLang="en-US" sz="2000" dirty="0" err="1">
                <a:latin typeface="Courier New" panose="02070309020205020404" pitchFamily="49" charset="0"/>
              </a:rPr>
              <a:t>i</a:t>
            </a:r>
            <a:r>
              <a:rPr lang="en-US" altLang="en-US" sz="2000" dirty="0">
                <a:latin typeface="Courier New" panose="02070309020205020404" pitchFamily="49" charset="0"/>
              </a:rPr>
              <a:t>]”);</a:t>
            </a:r>
            <a:endParaRPr lang="en-US" altLang="en-US" sz="2000" dirty="0"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   </a:t>
            </a:r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#pragma </a:t>
            </a:r>
            <a:r>
              <a:rPr lang="en-US" altLang="en-US" sz="2000" dirty="0" err="1">
                <a:solidFill>
                  <a:srgbClr val="CC3300"/>
                </a:solidFill>
                <a:latin typeface="Courier New" panose="02070309020205020404" pitchFamily="49" charset="0"/>
              </a:rPr>
              <a:t>omp</a:t>
            </a:r>
            <a:r>
              <a:rPr lang="en-US" altLang="en-US" sz="2000" dirty="0">
                <a:solidFill>
                  <a:srgbClr val="CC3300"/>
                </a:solidFill>
                <a:latin typeface="Courier New" panose="02070309020205020404" pitchFamily="49" charset="0"/>
              </a:rPr>
              <a:t> end ordered</a:t>
            </a:r>
            <a:endParaRPr lang="en-US" altLang="en-US" sz="2000" dirty="0">
              <a:solidFill>
                <a:srgbClr val="CC3300"/>
              </a:solidFill>
              <a:latin typeface="Courier New" panose="02070309020205020404" pitchFamily="49" charset="0"/>
            </a:endParaRPr>
          </a:p>
          <a:p>
            <a:pPr lvl="1" eaLnBrk="1" hangingPunct="1"/>
            <a:r>
              <a:rPr lang="en-US" altLang="en-US" sz="2000" dirty="0">
                <a:latin typeface="Courier New" panose="02070309020205020404" pitchFamily="49" charset="0"/>
              </a:rPr>
              <a:t>}</a:t>
            </a:r>
            <a:endParaRPr lang="en-US" altLang="en-US" sz="2000" dirty="0">
              <a:latin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调度</a:t>
            </a:r>
            <a:endParaRPr lang="en-US" altLang="zh-CN" sz="2800" b="1" dirty="0"/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静态（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static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）：根据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chunk_size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为单位进行分组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动态（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dynamic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）：类似动态负载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均衡器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，大小为</a:t>
            </a:r>
            <a:r>
              <a:rPr lang="en-US" altLang="zh-CN" sz="2000" dirty="0" err="1">
                <a:latin typeface="宋体" panose="02010600030101010101" pitchFamily="2" charset="-122"/>
                <a:ea typeface="宋体" panose="02010600030101010101" pitchFamily="2" charset="-122"/>
              </a:rPr>
              <a:t>chunk_size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的迭代分组先到先服务的方式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分配给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各个线程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制导（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guided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）：通过使用大小可变的分组，随执行时间逐渐变短，并保持负载均衡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2959" y="4394605"/>
            <a:ext cx="7772400" cy="677966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调度</a:t>
            </a:r>
            <a:endParaRPr lang="en-US" altLang="zh-CN" sz="2800" b="1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74716"/>
            <a:ext cx="7772400" cy="4289724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调度</a:t>
            </a:r>
            <a:endParaRPr lang="en-US" altLang="zh-CN" sz="2800" b="1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02097"/>
            <a:ext cx="7772400" cy="265380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调度</a:t>
            </a:r>
            <a:endParaRPr lang="en-US" altLang="zh-CN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436" y="2593944"/>
            <a:ext cx="6375283" cy="98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9" y="4161021"/>
            <a:ext cx="7772400" cy="723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70" y="5365247"/>
            <a:ext cx="5559765" cy="663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797" y="2181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通过环境变量设置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1797" y="3663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通过函数设置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1797" y="48823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通过子句设置</a:t>
            </a:r>
            <a:r>
              <a:rPr lang="zh-CN" altLang="en-US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调度</a:t>
            </a:r>
            <a:endParaRPr lang="en-US" altLang="zh-CN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5436" y="2593944"/>
            <a:ext cx="6375283" cy="9896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939" y="4161021"/>
            <a:ext cx="7772400" cy="7232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6970" y="5365247"/>
            <a:ext cx="5559765" cy="6637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1797" y="2181411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通过环境变量设置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811797" y="366369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通过函数设置</a:t>
            </a:r>
            <a:r>
              <a:rPr lang="zh-CN" altLang="en-US" dirty="0"/>
              <a:t>：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811797" y="488237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通过子句设置</a:t>
            </a:r>
            <a:r>
              <a:rPr lang="zh-CN" altLang="en-US" dirty="0"/>
              <a:t>：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BSP</a:t>
            </a:r>
            <a:r>
              <a:rPr lang="zh-CN" altLang="en-US" dirty="0"/>
              <a:t>模型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>
            <a:normAutofit/>
          </a:bodyPr>
          <a:lstStyle/>
          <a:p>
            <a:pPr marL="201295" lvl="1" indent="0">
              <a:buNone/>
            </a:pPr>
            <a:r>
              <a:rPr lang="zh-CN" altLang="en-US" sz="2400" b="1" dirty="0"/>
              <a:t>并行加法</a:t>
            </a:r>
            <a:endParaRPr lang="en-US" altLang="zh-CN" sz="2400" b="1" dirty="0"/>
          </a:p>
          <a:p>
            <a:pPr marL="201295" lvl="1" indent="0">
              <a:buNone/>
            </a:pPr>
            <a:endParaRPr lang="en-US" altLang="zh-CN" sz="2400" b="1" dirty="0"/>
          </a:p>
          <a:p>
            <a:pPr marL="201295" lvl="1" indent="0">
              <a:buNone/>
            </a:pPr>
            <a:endParaRPr lang="en-US" altLang="zh-CN" sz="24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6868" y="1817621"/>
            <a:ext cx="3963258" cy="290148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724" y="4510602"/>
            <a:ext cx="3321988" cy="1692532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  <a:p>
            <a:pPr lvl="1"/>
            <a:r>
              <a:rPr lang="en-US" altLang="zh-CN" sz="2200" dirty="0"/>
              <a:t>parallel</a:t>
            </a:r>
            <a:r>
              <a:rPr lang="zh-CN" altLang="en-US" sz="2200" dirty="0"/>
              <a:t> </a:t>
            </a:r>
            <a:r>
              <a:rPr lang="en-US" altLang="zh-CN" sz="2200" dirty="0"/>
              <a:t>for</a:t>
            </a:r>
            <a:r>
              <a:rPr lang="zh-CN" altLang="en-US" sz="2200" dirty="0"/>
              <a:t> 实现了</a:t>
            </a:r>
            <a:r>
              <a:rPr lang="zh-CN" altLang="en-US" sz="2200" dirty="0"/>
              <a:t>数据并行</a:t>
            </a:r>
            <a:endParaRPr lang="en-US" altLang="zh-CN" sz="2200" dirty="0"/>
          </a:p>
          <a:p>
            <a:pPr lvl="1"/>
            <a:r>
              <a:rPr lang="en-US" altLang="zh-CN" sz="2200" dirty="0"/>
              <a:t>parallel</a:t>
            </a:r>
            <a:r>
              <a:rPr lang="zh-CN" altLang="en-US" sz="2200" dirty="0"/>
              <a:t> </a:t>
            </a:r>
            <a:r>
              <a:rPr lang="en-US" altLang="zh-CN" sz="2200" dirty="0"/>
              <a:t>+</a:t>
            </a:r>
            <a:r>
              <a:rPr lang="zh-CN" altLang="en-US" sz="2200" dirty="0"/>
              <a:t> </a:t>
            </a:r>
            <a:r>
              <a:rPr lang="en-US" altLang="zh-CN" sz="2200" dirty="0"/>
              <a:t>switch</a:t>
            </a:r>
            <a:r>
              <a:rPr lang="zh-CN" altLang="en-US" sz="2200" dirty="0"/>
              <a:t> 可以实现任务并行</a:t>
            </a:r>
            <a:endParaRPr lang="en-US" altLang="zh-CN" sz="2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8929" y="3037067"/>
            <a:ext cx="3963286" cy="1814304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  <a:p>
            <a:r>
              <a:rPr lang="en-US" altLang="zh-CN" sz="2400" dirty="0">
                <a:solidFill>
                  <a:srgbClr val="FF0000"/>
                </a:solidFill>
              </a:rPr>
              <a:t>section</a:t>
            </a:r>
            <a:r>
              <a:rPr lang="zh-CN" altLang="en-US" sz="2400" dirty="0">
                <a:solidFill>
                  <a:srgbClr val="FF0000"/>
                </a:solidFill>
              </a:rPr>
              <a:t>指令</a:t>
            </a:r>
            <a:r>
              <a:rPr lang="zh-CN" altLang="en-US" sz="2400" dirty="0"/>
              <a:t>：使</a:t>
            </a:r>
            <a:r>
              <a:rPr lang="zh-CN" altLang="en-US" sz="2400" dirty="0"/>
              <a:t>某一</a:t>
            </a:r>
            <a:r>
              <a:rPr lang="zh-CN" altLang="en-US" sz="2400" dirty="0"/>
              <a:t>代码块并行执行</a:t>
            </a:r>
            <a:endParaRPr lang="en-US" altLang="zh-CN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701" y="2625440"/>
            <a:ext cx="4105644" cy="383434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03" y="2785845"/>
            <a:ext cx="3472712" cy="3083249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  <a:p>
            <a:r>
              <a:rPr lang="en-US" altLang="zh-CN" sz="2400" dirty="0"/>
              <a:t>section</a:t>
            </a:r>
            <a:r>
              <a:rPr lang="zh-CN" altLang="en-US" sz="2400" dirty="0"/>
              <a:t>指令也有可选子句</a:t>
            </a:r>
            <a:endParaRPr lang="en-US" altLang="zh-CN" sz="2400" dirty="0"/>
          </a:p>
          <a:p>
            <a:pPr lvl="1"/>
            <a:r>
              <a:rPr lang="en-US" altLang="zh-CN" sz="2200" dirty="0"/>
              <a:t>shared</a:t>
            </a:r>
            <a:r>
              <a:rPr lang="zh-CN" altLang="en-US" sz="2200" dirty="0"/>
              <a:t>、</a:t>
            </a:r>
            <a:r>
              <a:rPr lang="en-US" altLang="zh-CN" sz="2200" dirty="0"/>
              <a:t>private</a:t>
            </a:r>
            <a:r>
              <a:rPr lang="zh-CN" altLang="en-US" sz="2200" dirty="0"/>
              <a:t>、</a:t>
            </a:r>
            <a:r>
              <a:rPr lang="en-US" altLang="zh-CN" sz="2200" dirty="0" err="1"/>
              <a:t>num_threads</a:t>
            </a:r>
            <a:r>
              <a:rPr lang="zh-CN" altLang="en-US" sz="2200" dirty="0"/>
              <a:t>等</a:t>
            </a:r>
            <a:endParaRPr lang="en-US" altLang="zh-CN" sz="2200" dirty="0"/>
          </a:p>
          <a:p>
            <a:pPr lvl="1"/>
            <a:r>
              <a:rPr lang="en-US" altLang="zh-CN" sz="2200" dirty="0"/>
              <a:t>OpenMP</a:t>
            </a:r>
            <a:r>
              <a:rPr lang="zh-CN" altLang="en-US" sz="2200" dirty="0"/>
              <a:t>会开启一定数量的线程并执行</a:t>
            </a:r>
            <a:r>
              <a:rPr lang="en-US" altLang="zh-CN" sz="2200" dirty="0"/>
              <a:t>section</a:t>
            </a:r>
            <a:endParaRPr lang="en-US" altLang="zh-CN" sz="2200" dirty="0"/>
          </a:p>
          <a:p>
            <a:pPr lvl="1"/>
            <a:r>
              <a:rPr lang="zh-CN" altLang="en-US" sz="2200" dirty="0"/>
              <a:t>每个</a:t>
            </a:r>
            <a:r>
              <a:rPr lang="en-US" altLang="zh-CN" sz="2200" dirty="0"/>
              <a:t>sections</a:t>
            </a:r>
            <a:r>
              <a:rPr lang="zh-CN" altLang="en-US" sz="2200" dirty="0"/>
              <a:t>代码块后面隐含同步操作，只有所有</a:t>
            </a:r>
            <a:r>
              <a:rPr lang="en-US" altLang="zh-CN" sz="2200" dirty="0"/>
              <a:t>section</a:t>
            </a:r>
            <a:r>
              <a:rPr lang="zh-CN" altLang="en-US" sz="2200" dirty="0"/>
              <a:t>都执行完成后，程序才能继续运行</a:t>
            </a:r>
            <a:endParaRPr lang="en-US" altLang="zh-CN" sz="2200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</p:txBody>
      </p:sp>
      <p:sp>
        <p:nvSpPr>
          <p:cNvPr id="4" name="TextBox 1"/>
          <p:cNvSpPr txBox="1">
            <a:spLocks noChangeArrowheads="1"/>
          </p:cNvSpPr>
          <p:nvPr/>
        </p:nvSpPr>
        <p:spPr bwMode="auto">
          <a:xfrm>
            <a:off x="1435100" y="2006600"/>
            <a:ext cx="66802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0" dirty="0"/>
              <a:t> 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parallel</a:t>
            </a:r>
            <a:endParaRPr lang="en-US" altLang="en-US" sz="24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sections</a:t>
            </a:r>
            <a:endParaRPr lang="en-US" altLang="en-US" sz="24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section</a:t>
            </a:r>
            <a:endParaRPr lang="en-US" altLang="en-US" sz="24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	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Init_field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(a);</a:t>
            </a:r>
            <a:endParaRPr lang="en-US" altLang="en-US" sz="24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lvl="1"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4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section</a:t>
            </a:r>
            <a:endParaRPr lang="en-US" altLang="en-US" sz="24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lvl="1"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	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check_grid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(x);</a:t>
            </a:r>
            <a:endParaRPr lang="en-US" altLang="en-US" sz="24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end sections</a:t>
            </a:r>
            <a:endParaRPr lang="en-US" altLang="en-US" sz="24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#pragma </a:t>
            </a:r>
            <a:r>
              <a:rPr lang="en-US" altLang="en-US" sz="24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400" b="0" dirty="0">
                <a:latin typeface="Times New Roman" panose="02020603050405020304" charset="0"/>
                <a:cs typeface="Times New Roman" panose="02020603050405020304" charset="0"/>
              </a:rPr>
              <a:t> end parallel </a:t>
            </a:r>
            <a:endParaRPr lang="en-US" altLang="en-US" sz="2400" b="0" dirty="0">
              <a:solidFill>
                <a:schemeClr val="accent2"/>
              </a:solidFill>
              <a:latin typeface="Times New Roman" panose="02020603050405020304" charset="0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  <a:p>
            <a:r>
              <a:rPr lang="en-US" altLang="zh-CN" sz="2800" dirty="0">
                <a:solidFill>
                  <a:srgbClr val="FF0000"/>
                </a:solidFill>
              </a:rPr>
              <a:t>task</a:t>
            </a:r>
            <a:r>
              <a:rPr lang="zh-CN" altLang="en-US" sz="2800" dirty="0">
                <a:solidFill>
                  <a:srgbClr val="FF0000"/>
                </a:solidFill>
              </a:rPr>
              <a:t>指令</a:t>
            </a:r>
            <a:r>
              <a:rPr lang="zh-CN" altLang="en-US" sz="2800" dirty="0"/>
              <a:t>：实现可动态创建任务</a:t>
            </a:r>
            <a:endParaRPr lang="en-US" altLang="zh-CN" sz="2800" dirty="0"/>
          </a:p>
          <a:p>
            <a:endParaRPr lang="en-US" altLang="zh-CN" sz="2800" b="1" dirty="0"/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1973500" y="2543036"/>
            <a:ext cx="5600700" cy="3785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609600" indent="-609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parallel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{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single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{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p =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listhead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while(p) {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      #pragma </a:t>
            </a:r>
            <a:r>
              <a:rPr lang="en-US" altLang="en-US" sz="2000" b="0" dirty="0" err="1">
                <a:latin typeface="Times New Roman" panose="02020603050405020304" charset="0"/>
                <a:cs typeface="Times New Roman" panose="02020603050405020304" charset="0"/>
              </a:rPr>
              <a:t>omp</a:t>
            </a:r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</a:t>
            </a:r>
            <a:r>
              <a:rPr lang="en-US" altLang="en-US" sz="2000" b="0" dirty="0">
                <a:solidFill>
                  <a:srgbClr val="FF0000"/>
                </a:solidFill>
                <a:latin typeface="Times New Roman" panose="02020603050405020304" charset="0"/>
                <a:cs typeface="Times New Roman" panose="02020603050405020304" charset="0"/>
              </a:rPr>
              <a:t>task</a:t>
            </a:r>
            <a:endParaRPr lang="en-US" altLang="en-US" sz="2000" b="0" dirty="0">
              <a:solidFill>
                <a:srgbClr val="FF0000"/>
              </a:solidFill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             process(p);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      p = next(p);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    }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      }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  <a:p>
            <a:pPr eaLnBrk="1" hangingPunct="1"/>
            <a:r>
              <a:rPr lang="en-US" altLang="en-US" sz="2000" b="0" dirty="0">
                <a:latin typeface="Times New Roman" panose="02020603050405020304" charset="0"/>
                <a:cs typeface="Times New Roman" panose="02020603050405020304" charset="0"/>
              </a:rPr>
              <a:t>} </a:t>
            </a:r>
            <a:endParaRPr lang="en-US" altLang="en-US" sz="2000" b="0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13790" y="5467193"/>
            <a:ext cx="513021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altLang="zh-CN" sz="1800" dirty="0">
                <a:solidFill>
                  <a:srgbClr val="FF0000"/>
                </a:solidFill>
              </a:rPr>
              <a:t>Task</a:t>
            </a:r>
            <a:r>
              <a:rPr lang="zh-CN" altLang="en-US" sz="1800" dirty="0">
                <a:solidFill>
                  <a:srgbClr val="FF0000"/>
                </a:solidFill>
              </a:rPr>
              <a:t>要在</a:t>
            </a:r>
            <a:r>
              <a:rPr lang="en-US" altLang="zh-CN" sz="1800" dirty="0">
                <a:solidFill>
                  <a:srgbClr val="FF0000"/>
                </a:solidFill>
              </a:rPr>
              <a:t>parallel</a:t>
            </a:r>
            <a:r>
              <a:rPr lang="zh-CN" altLang="en-US" sz="1800" dirty="0">
                <a:solidFill>
                  <a:srgbClr val="FF0000"/>
                </a:solidFill>
              </a:rPr>
              <a:t>指令内部，否则生成的任务会被主线程串行执行</a:t>
            </a:r>
            <a:endParaRPr lang="en-US" altLang="zh-CN" sz="1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259" y="5227845"/>
            <a:ext cx="2248431" cy="110892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8.3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  <a:r>
              <a:rPr lang="zh-CN" altLang="en-US" dirty="0"/>
              <a:t>编程</a:t>
            </a:r>
            <a:endParaRPr lang="zh-CN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  <p:sp>
        <p:nvSpPr>
          <p:cNvPr id="3" name="Content Placeholder 5"/>
          <p:cNvSpPr>
            <a:spLocks noGrp="1"/>
          </p:cNvSpPr>
          <p:nvPr>
            <p:ph idx="1"/>
          </p:nvPr>
        </p:nvSpPr>
        <p:spPr>
          <a:xfrm>
            <a:off x="822959" y="1296331"/>
            <a:ext cx="7543801" cy="4572763"/>
          </a:xfrm>
        </p:spPr>
        <p:txBody>
          <a:bodyPr/>
          <a:lstStyle/>
          <a:p>
            <a:r>
              <a:rPr lang="zh-CN" altLang="en-US" sz="2800" b="1" dirty="0"/>
              <a:t>任务并行</a:t>
            </a:r>
            <a:endParaRPr lang="en-US" altLang="zh-CN" sz="2800" b="1" dirty="0"/>
          </a:p>
          <a:p>
            <a:endParaRPr lang="en-US" altLang="zh-CN" sz="28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17" y="1953240"/>
            <a:ext cx="3072810" cy="8217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91" y="2774980"/>
            <a:ext cx="4417828" cy="33894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259" y="2156632"/>
            <a:ext cx="3838704" cy="324470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009014" y="1551369"/>
            <a:ext cx="5139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遍历链表数据，并在每个数据上执行特定操作</a:t>
            </a:r>
            <a:endParaRPr lang="en-US" altLang="zh-CN" sz="1800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/>
          <p:nvPr/>
        </p:nvSpPr>
        <p:spPr>
          <a:xfrm>
            <a:off x="892786" y="2812210"/>
            <a:ext cx="7543800" cy="9071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k4NDYwY2ZlNTg5ZDYyYWNiY2MzOGM5NmZlOThkYTAifQ=="/>
</p:tagLst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10448</Words>
  <Application>WPS 演示</Application>
  <PresentationFormat>On-screen Show (4:3)</PresentationFormat>
  <Paragraphs>1021</Paragraphs>
  <Slides>96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96</vt:i4>
      </vt:variant>
    </vt:vector>
  </HeadingPairs>
  <TitlesOfParts>
    <vt:vector size="114" baseType="lpstr">
      <vt:lpstr>Arial</vt:lpstr>
      <vt:lpstr>宋体</vt:lpstr>
      <vt:lpstr>Wingdings</vt:lpstr>
      <vt:lpstr>Calibri</vt:lpstr>
      <vt:lpstr>Calibri Light</vt:lpstr>
      <vt:lpstr>微软雅黑</vt:lpstr>
      <vt:lpstr>Arial Unicode MS</vt:lpstr>
      <vt:lpstr>等线</vt:lpstr>
      <vt:lpstr>Helvetica</vt:lpstr>
      <vt:lpstr>Times</vt:lpstr>
      <vt:lpstr>Times New Roman</vt:lpstr>
      <vt:lpstr>-apple-system</vt:lpstr>
      <vt:lpstr>Segoe Print</vt:lpstr>
      <vt:lpstr>黑体</vt:lpstr>
      <vt:lpstr>Courier New</vt:lpstr>
      <vt:lpstr>PT Sans</vt:lpstr>
      <vt:lpstr>NumberOnly</vt:lpstr>
      <vt:lpstr>回顾</vt:lpstr>
      <vt:lpstr>并行和分布式计算 Parallel and Distributed Computing  第 8 讲 共享存储系统并行编程 </vt:lpstr>
      <vt:lpstr>目录</vt:lpstr>
      <vt:lpstr>共享存储多处理机系统回顾</vt:lpstr>
      <vt:lpstr>对称多处理机SMP结构特性</vt:lpstr>
      <vt:lpstr>异步PRAM模型</vt:lpstr>
      <vt:lpstr>BSP模型</vt:lpstr>
      <vt:lpstr>BSP模型</vt:lpstr>
      <vt:lpstr>BSP模型</vt:lpstr>
      <vt:lpstr>BSP模型</vt:lpstr>
      <vt:lpstr>共享存储并行编程的基本问题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8.2 线程编程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8.3 OpenMP编程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分布式系统 Distributed Systems  第 0 章 课程介绍 Chapter 0  Course Syllabus</dc:title>
  <dc:creator>Qi Zhang</dc:creator>
  <cp:lastModifiedBy>陈锐林</cp:lastModifiedBy>
  <cp:revision>113</cp:revision>
  <dcterms:created xsi:type="dcterms:W3CDTF">2013-07-16T11:50:00Z</dcterms:created>
  <dcterms:modified xsi:type="dcterms:W3CDTF">2023-12-20T08:07:43Z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5C02B2283D3C44929192D2D844C2039F_12</vt:lpwstr>
  </property>
  <property fmtid="{D5CDD505-2E9C-101B-9397-08002B2CF9AE}" pid="3" name="KSOProductBuildVer">
    <vt:lpwstr>2052-12.1.0.15712</vt:lpwstr>
  </property>
</Properties>
</file>